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323" r:id="rId4"/>
    <p:sldId id="291" r:id="rId5"/>
    <p:sldId id="320" r:id="rId6"/>
    <p:sldId id="321" r:id="rId7"/>
    <p:sldId id="322" r:id="rId8"/>
    <p:sldId id="324" r:id="rId9"/>
    <p:sldId id="283" r:id="rId10"/>
    <p:sldId id="289" r:id="rId11"/>
    <p:sldId id="325" r:id="rId12"/>
    <p:sldId id="326" r:id="rId13"/>
    <p:sldId id="327" r:id="rId14"/>
    <p:sldId id="313" r:id="rId15"/>
    <p:sldId id="328" r:id="rId16"/>
    <p:sldId id="329" r:id="rId17"/>
    <p:sldId id="330" r:id="rId18"/>
    <p:sldId id="331" r:id="rId19"/>
    <p:sldId id="314" r:id="rId20"/>
    <p:sldId id="332" r:id="rId21"/>
    <p:sldId id="333" r:id="rId22"/>
    <p:sldId id="316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B54D"/>
    <a:srgbClr val="B50794"/>
    <a:srgbClr val="8D7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696200" y="5486400"/>
            <a:ext cx="1193800" cy="119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304800" y="1219200"/>
            <a:ext cx="8458199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438"/>
            <a:ext cx="9144000" cy="836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04800" y="1219200"/>
            <a:ext cx="8458199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Aft>
                <a:spcPct val="0"/>
              </a:spcAft>
              <a:buClr>
                <a:srgbClr val="69BE2B"/>
              </a:buClr>
              <a:buSzPct val="90000"/>
              <a:buFont typeface="Wingdings 2" pitchFamily="18" charset="2"/>
              <a:buChar char="·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914400" indent="-457200" algn="l" rtl="0" eaLnBrk="1" fontAlgn="base" hangingPunct="1">
              <a:spcAft>
                <a:spcPct val="0"/>
              </a:spcAft>
              <a:buClr>
                <a:srgbClr val="69BE2B"/>
              </a:buClr>
              <a:buSzPct val="90000"/>
              <a:buFont typeface="Courier New" pitchFamily="49" charset="0"/>
              <a:buChar char="o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371600" indent="-457200" algn="l" rtl="0" eaLnBrk="1" fontAlgn="base" hangingPunct="1">
              <a:spcAft>
                <a:spcPct val="0"/>
              </a:spcAft>
              <a:buClr>
                <a:srgbClr val="69BE2B"/>
              </a:buClr>
              <a:buSzPct val="90000"/>
              <a:buFont typeface="Wingdings 2" pitchFamily="18" charset="2"/>
              <a:buChar char="·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828800" indent="-457200" algn="l" rtl="0" eaLnBrk="1" fontAlgn="base" hangingPunct="1">
              <a:spcAft>
                <a:spcPct val="0"/>
              </a:spcAft>
              <a:buClr>
                <a:srgbClr val="69BE2B"/>
              </a:buClr>
              <a:buSzPct val="90000"/>
              <a:buFont typeface="Courier New" pitchFamily="49" charset="0"/>
              <a:buChar char="o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286000" indent="-457200" algn="l" rtl="0" eaLnBrk="1" fontAlgn="base" hangingPunct="1">
              <a:spcAft>
                <a:spcPct val="0"/>
              </a:spcAft>
              <a:buClr>
                <a:srgbClr val="69BE2B"/>
              </a:buClr>
              <a:buSzPct val="90000"/>
              <a:buFont typeface="Wingdings 2" pitchFamily="18" charset="2"/>
              <a:buChar char="·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438"/>
            <a:ext cx="9144000" cy="836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426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buClr>
                <a:srgbClr val="69BE2B"/>
              </a:buClr>
              <a:buFont typeface="Wingdings 2" pitchFamily="18" charset="2"/>
              <a:buChar char=""/>
              <a:defRPr/>
            </a:lvl1pPr>
            <a:lvl2pPr>
              <a:spcBef>
                <a:spcPts val="1000"/>
              </a:spcBef>
              <a:buClr>
                <a:srgbClr val="69BE2B"/>
              </a:buClr>
              <a:buFont typeface="Wingdings" pitchFamily="2" charset="2"/>
              <a:buChar char="§"/>
              <a:defRPr/>
            </a:lvl2pPr>
            <a:lvl3pPr>
              <a:spcBef>
                <a:spcPts val="1000"/>
              </a:spcBef>
              <a:buClr>
                <a:srgbClr val="69BE2B"/>
              </a:buClr>
              <a:buFont typeface="Wingdings 2" pitchFamily="18" charset="2"/>
              <a:buChar char=""/>
              <a:defRPr/>
            </a:lvl3pPr>
            <a:lvl4pPr>
              <a:spcBef>
                <a:spcPts val="1000"/>
              </a:spcBef>
              <a:buClr>
                <a:srgbClr val="69BE2B"/>
              </a:buClr>
              <a:buFont typeface="Wingdings 2" pitchFamily="18" charset="2"/>
              <a:buChar char=""/>
              <a:defRPr/>
            </a:lvl4pPr>
            <a:lvl5pPr>
              <a:spcBef>
                <a:spcPts val="1000"/>
              </a:spcBef>
              <a:buClr>
                <a:srgbClr val="69BE2B"/>
              </a:buClr>
              <a:buFont typeface="Wingdings 2" pitchFamily="18" charset="2"/>
              <a:buChar char="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44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9775" y="2770188"/>
            <a:ext cx="766286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ts val="2000"/>
        </a:spcBef>
        <a:spcAft>
          <a:spcPct val="0"/>
        </a:spcAft>
        <a:buClr>
          <a:srgbClr val="69BE2B"/>
        </a:buClr>
        <a:buSzPct val="90000"/>
        <a:buFont typeface="Wingdings 2" pitchFamily="18" charset="2"/>
        <a:buChar char="¿"/>
        <a:defRPr sz="2600" kern="1200">
          <a:solidFill>
            <a:srgbClr val="595959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685800" indent="-336550" algn="l" rtl="0" eaLnBrk="1" fontAlgn="base" hangingPunct="1">
        <a:spcBef>
          <a:spcPts val="600"/>
        </a:spcBef>
        <a:spcAft>
          <a:spcPct val="0"/>
        </a:spcAft>
        <a:buClr>
          <a:srgbClr val="69BE2B"/>
        </a:buClr>
        <a:buSzPct val="90000"/>
        <a:buFont typeface="Wingdings" pitchFamily="2" charset="2"/>
        <a:buChar char="§"/>
        <a:defRPr sz="2400" kern="1200">
          <a:solidFill>
            <a:srgbClr val="595959"/>
          </a:solidFill>
          <a:latin typeface="Calibri" pitchFamily="34" charset="0"/>
          <a:ea typeface="Calibri" pitchFamily="34" charset="0"/>
          <a:cs typeface="+mn-cs"/>
        </a:defRPr>
      </a:lvl2pPr>
      <a:lvl3pPr marL="1035050" indent="-349250" algn="l" rtl="0" eaLnBrk="1" fontAlgn="base" hangingPunct="1">
        <a:spcBef>
          <a:spcPts val="600"/>
        </a:spcBef>
        <a:spcAft>
          <a:spcPct val="0"/>
        </a:spcAft>
        <a:buClr>
          <a:srgbClr val="69BE2B"/>
        </a:buClr>
        <a:buSzPct val="90000"/>
        <a:buFont typeface="Wingdings 2" pitchFamily="18" charset="2"/>
        <a:buChar char="¿"/>
        <a:defRPr kern="1200">
          <a:solidFill>
            <a:srgbClr val="595959"/>
          </a:solidFill>
          <a:latin typeface="Calibri" pitchFamily="34" charset="0"/>
          <a:ea typeface="Calibri" pitchFamily="34" charset="0"/>
          <a:cs typeface="+mn-cs"/>
        </a:defRPr>
      </a:lvl3pPr>
      <a:lvl4pPr marL="1371600" indent="-336550" algn="l" rtl="0" eaLnBrk="1" fontAlgn="base" hangingPunct="1">
        <a:spcBef>
          <a:spcPts val="600"/>
        </a:spcBef>
        <a:spcAft>
          <a:spcPct val="0"/>
        </a:spcAft>
        <a:buClr>
          <a:srgbClr val="69BE2B"/>
        </a:buClr>
        <a:buSzPct val="90000"/>
        <a:buFont typeface="Wingdings 2" pitchFamily="18" charset="2"/>
        <a:buChar char="¿"/>
        <a:defRPr kern="1200">
          <a:solidFill>
            <a:srgbClr val="595959"/>
          </a:solidFill>
          <a:latin typeface="Calibri" pitchFamily="34" charset="0"/>
          <a:ea typeface="Calibri" pitchFamily="34" charset="0"/>
          <a:cs typeface="+mn-cs"/>
        </a:defRPr>
      </a:lvl4pPr>
      <a:lvl5pPr marL="1720850" indent="-349250" algn="l" rtl="0" eaLnBrk="1" fontAlgn="base" hangingPunct="1">
        <a:spcBef>
          <a:spcPts val="600"/>
        </a:spcBef>
        <a:spcAft>
          <a:spcPct val="0"/>
        </a:spcAft>
        <a:buClr>
          <a:srgbClr val="69BE2B"/>
        </a:buClr>
        <a:buSzPct val="90000"/>
        <a:buFont typeface="Wingdings 2" pitchFamily="18" charset="2"/>
        <a:buChar char="¿"/>
        <a:defRPr kern="1200">
          <a:solidFill>
            <a:srgbClr val="595959"/>
          </a:solidFill>
          <a:latin typeface="Calibri" pitchFamily="34" charset="0"/>
          <a:ea typeface="Calibri" pitchFamily="34" charset="0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Drug &amp; Alcohol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PayneWest Insurance </a:t>
            </a:r>
          </a:p>
          <a:p>
            <a:r>
              <a:rPr lang="en-US" sz="32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Loss Control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b="1" dirty="0" smtClean="0">
                <a:latin typeface="Calibri" panose="020F0502020204030204" pitchFamily="34" charset="0"/>
              </a:rPr>
              <a:t>Presentation by: Brendan Riley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Y:\misc\pwi logos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638800"/>
            <a:ext cx="2121412" cy="9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6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852453" y="1219605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Employee Education Policy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rot="1800000">
            <a:off x="5230357" y="2178083"/>
            <a:ext cx="363449" cy="459976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0" y="91995"/>
                </a:moveTo>
                <a:lnTo>
                  <a:pt x="181725" y="91995"/>
                </a:lnTo>
                <a:lnTo>
                  <a:pt x="181725" y="0"/>
                </a:lnTo>
                <a:lnTo>
                  <a:pt x="363449" y="229988"/>
                </a:lnTo>
                <a:lnTo>
                  <a:pt x="181725" y="459976"/>
                </a:lnTo>
                <a:lnTo>
                  <a:pt x="181725" y="367981"/>
                </a:lnTo>
                <a:lnTo>
                  <a:pt x="0" y="367981"/>
                </a:lnTo>
                <a:lnTo>
                  <a:pt x="0" y="919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1994" rIns="109035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7" name="Freeform 6"/>
          <p:cNvSpPr/>
          <p:nvPr/>
        </p:nvSpPr>
        <p:spPr>
          <a:xfrm>
            <a:off x="5626633" y="2243929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Supervisor Training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 rot="5400000">
            <a:off x="6126355" y="3709425"/>
            <a:ext cx="363449" cy="459976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0" y="91995"/>
                </a:moveTo>
                <a:lnTo>
                  <a:pt x="181725" y="91995"/>
                </a:lnTo>
                <a:lnTo>
                  <a:pt x="181725" y="0"/>
                </a:lnTo>
                <a:lnTo>
                  <a:pt x="363449" y="229988"/>
                </a:lnTo>
                <a:lnTo>
                  <a:pt x="181725" y="459976"/>
                </a:lnTo>
                <a:lnTo>
                  <a:pt x="181725" y="367981"/>
                </a:lnTo>
                <a:lnTo>
                  <a:pt x="0" y="367981"/>
                </a:lnTo>
                <a:lnTo>
                  <a:pt x="0" y="919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994" rIns="109035" bIns="9199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9" name="Freeform 8"/>
          <p:cNvSpPr/>
          <p:nvPr/>
        </p:nvSpPr>
        <p:spPr>
          <a:xfrm>
            <a:off x="5626633" y="4292576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latin typeface="Calibri" panose="020F0502020204030204" pitchFamily="34" charset="0"/>
              </a:rPr>
              <a:t>Appropriate Testing</a:t>
            </a:r>
            <a:endParaRPr lang="en-US" sz="1400" kern="1200" dirty="0">
              <a:latin typeface="Calibri" panose="020F050202020403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 rot="19800000">
            <a:off x="5248173" y="5251053"/>
            <a:ext cx="363450" cy="459977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363449" y="367981"/>
                </a:moveTo>
                <a:lnTo>
                  <a:pt x="181724" y="367981"/>
                </a:lnTo>
                <a:lnTo>
                  <a:pt x="181724" y="459976"/>
                </a:lnTo>
                <a:lnTo>
                  <a:pt x="0" y="229988"/>
                </a:lnTo>
                <a:lnTo>
                  <a:pt x="181724" y="0"/>
                </a:lnTo>
                <a:lnTo>
                  <a:pt x="181724" y="91995"/>
                </a:lnTo>
                <a:lnTo>
                  <a:pt x="363449" y="91995"/>
                </a:lnTo>
                <a:lnTo>
                  <a:pt x="363449" y="3679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034" tIns="91995" rIns="1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1" name="Freeform 10"/>
          <p:cNvSpPr/>
          <p:nvPr/>
        </p:nvSpPr>
        <p:spPr>
          <a:xfrm>
            <a:off x="3852453" y="5316900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DOT Required Forms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rot="1800000">
            <a:off x="3473993" y="5261340"/>
            <a:ext cx="363450" cy="459976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363449" y="367981"/>
                </a:moveTo>
                <a:lnTo>
                  <a:pt x="181724" y="367981"/>
                </a:lnTo>
                <a:lnTo>
                  <a:pt x="181724" y="459976"/>
                </a:lnTo>
                <a:lnTo>
                  <a:pt x="0" y="229988"/>
                </a:lnTo>
                <a:lnTo>
                  <a:pt x="181724" y="0"/>
                </a:lnTo>
                <a:lnTo>
                  <a:pt x="181724" y="91995"/>
                </a:lnTo>
                <a:lnTo>
                  <a:pt x="363449" y="91995"/>
                </a:lnTo>
                <a:lnTo>
                  <a:pt x="363449" y="3679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035" tIns="91995" rIns="0" bIns="9199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3" name="Freeform 12"/>
          <p:cNvSpPr/>
          <p:nvPr/>
        </p:nvSpPr>
        <p:spPr>
          <a:xfrm>
            <a:off x="2078272" y="4292576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Managing Results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 rot="5366780">
            <a:off x="2538414" y="3676488"/>
            <a:ext cx="421978" cy="459977"/>
          </a:xfrm>
          <a:custGeom>
            <a:avLst/>
            <a:gdLst>
              <a:gd name="connsiteX0" fmla="*/ 0 w 421977"/>
              <a:gd name="connsiteY0" fmla="*/ 91995 h 459976"/>
              <a:gd name="connsiteX1" fmla="*/ 210989 w 421977"/>
              <a:gd name="connsiteY1" fmla="*/ 91995 h 459976"/>
              <a:gd name="connsiteX2" fmla="*/ 210989 w 421977"/>
              <a:gd name="connsiteY2" fmla="*/ 0 h 459976"/>
              <a:gd name="connsiteX3" fmla="*/ 421977 w 421977"/>
              <a:gd name="connsiteY3" fmla="*/ 229988 h 459976"/>
              <a:gd name="connsiteX4" fmla="*/ 210989 w 421977"/>
              <a:gd name="connsiteY4" fmla="*/ 459976 h 459976"/>
              <a:gd name="connsiteX5" fmla="*/ 210989 w 421977"/>
              <a:gd name="connsiteY5" fmla="*/ 367981 h 459976"/>
              <a:gd name="connsiteX6" fmla="*/ 0 w 421977"/>
              <a:gd name="connsiteY6" fmla="*/ 367981 h 459976"/>
              <a:gd name="connsiteX7" fmla="*/ 0 w 421977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77" h="459976">
                <a:moveTo>
                  <a:pt x="421977" y="367981"/>
                </a:moveTo>
                <a:lnTo>
                  <a:pt x="210988" y="367981"/>
                </a:lnTo>
                <a:lnTo>
                  <a:pt x="210988" y="459976"/>
                </a:lnTo>
                <a:lnTo>
                  <a:pt x="0" y="229988"/>
                </a:lnTo>
                <a:lnTo>
                  <a:pt x="210988" y="0"/>
                </a:lnTo>
                <a:lnTo>
                  <a:pt x="210988" y="91995"/>
                </a:lnTo>
                <a:lnTo>
                  <a:pt x="421977" y="91995"/>
                </a:lnTo>
                <a:lnTo>
                  <a:pt x="421977" y="3679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594" tIns="91995" rIns="-1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5" name="Freeform 14"/>
          <p:cNvSpPr/>
          <p:nvPr/>
        </p:nvSpPr>
        <p:spPr>
          <a:xfrm>
            <a:off x="2057408" y="2133600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>
                <a:latin typeface="Calibri" panose="020F0502020204030204" pitchFamily="34" charset="0"/>
              </a:rPr>
              <a:t>Recordkeeping</a:t>
            </a:r>
            <a:endParaRPr lang="en-US" sz="1200" kern="1200" dirty="0">
              <a:latin typeface="Calibri" panose="020F050202020403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 rot="19980952">
            <a:off x="3455036" y="2132495"/>
            <a:ext cx="345267" cy="459976"/>
          </a:xfrm>
          <a:custGeom>
            <a:avLst/>
            <a:gdLst>
              <a:gd name="connsiteX0" fmla="*/ 0 w 345267"/>
              <a:gd name="connsiteY0" fmla="*/ 91995 h 459976"/>
              <a:gd name="connsiteX1" fmla="*/ 172634 w 345267"/>
              <a:gd name="connsiteY1" fmla="*/ 91995 h 459976"/>
              <a:gd name="connsiteX2" fmla="*/ 172634 w 345267"/>
              <a:gd name="connsiteY2" fmla="*/ 0 h 459976"/>
              <a:gd name="connsiteX3" fmla="*/ 345267 w 345267"/>
              <a:gd name="connsiteY3" fmla="*/ 229988 h 459976"/>
              <a:gd name="connsiteX4" fmla="*/ 172634 w 345267"/>
              <a:gd name="connsiteY4" fmla="*/ 459976 h 459976"/>
              <a:gd name="connsiteX5" fmla="*/ 172634 w 345267"/>
              <a:gd name="connsiteY5" fmla="*/ 367981 h 459976"/>
              <a:gd name="connsiteX6" fmla="*/ 0 w 345267"/>
              <a:gd name="connsiteY6" fmla="*/ 367981 h 459976"/>
              <a:gd name="connsiteX7" fmla="*/ 0 w 345267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267" h="459976">
                <a:moveTo>
                  <a:pt x="0" y="91995"/>
                </a:moveTo>
                <a:lnTo>
                  <a:pt x="172634" y="91995"/>
                </a:lnTo>
                <a:lnTo>
                  <a:pt x="172634" y="0"/>
                </a:lnTo>
                <a:lnTo>
                  <a:pt x="345267" y="229988"/>
                </a:lnTo>
                <a:lnTo>
                  <a:pt x="172634" y="459976"/>
                </a:lnTo>
                <a:lnTo>
                  <a:pt x="172634" y="367981"/>
                </a:lnTo>
                <a:lnTo>
                  <a:pt x="0" y="367981"/>
                </a:lnTo>
                <a:lnTo>
                  <a:pt x="0" y="919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1994" rIns="103580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&amp; Alcohol Testing</a:t>
            </a:r>
            <a:endParaRPr lang="en-US" dirty="0"/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069" y="2926556"/>
            <a:ext cx="1619659" cy="20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Drug &amp; Alcohol Testing Policy </a:t>
            </a:r>
            <a:br>
              <a:rPr lang="en-US" dirty="0" smtClean="0"/>
            </a:br>
            <a:r>
              <a:rPr lang="en-US" dirty="0" smtClean="0"/>
              <a:t>and Driver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62200"/>
            <a:ext cx="7662863" cy="4267200"/>
          </a:xfrm>
        </p:spPr>
        <p:txBody>
          <a:bodyPr/>
          <a:lstStyle/>
          <a:p>
            <a:r>
              <a:rPr lang="en-US" dirty="0" smtClean="0"/>
              <a:t>Regulations in General</a:t>
            </a:r>
          </a:p>
          <a:p>
            <a:pPr lvl="1"/>
            <a:r>
              <a:rPr lang="en-US" dirty="0" smtClean="0"/>
              <a:t>Who </a:t>
            </a:r>
          </a:p>
          <a:p>
            <a:pPr lvl="1"/>
            <a:r>
              <a:rPr lang="en-US" dirty="0" smtClean="0"/>
              <a:t>What </a:t>
            </a:r>
          </a:p>
          <a:p>
            <a:pPr lvl="1"/>
            <a:r>
              <a:rPr lang="en-US" dirty="0" smtClean="0"/>
              <a:t>When</a:t>
            </a:r>
          </a:p>
          <a:p>
            <a:pPr lvl="1"/>
            <a:r>
              <a:rPr lang="en-US" dirty="0" smtClean="0"/>
              <a:t>Why</a:t>
            </a:r>
            <a:endParaRPr lang="en-US" dirty="0"/>
          </a:p>
          <a:p>
            <a:pPr lvl="0"/>
            <a:r>
              <a:rPr lang="en-US" dirty="0" smtClean="0"/>
              <a:t>Company Policy and Procedures</a:t>
            </a:r>
          </a:p>
          <a:p>
            <a:pPr lvl="0"/>
            <a:r>
              <a:rPr lang="en-US" dirty="0" smtClean="0"/>
              <a:t>Designated Employer Representative</a:t>
            </a:r>
          </a:p>
          <a:p>
            <a:pPr lvl="0"/>
            <a:r>
              <a:rPr lang="en-US" dirty="0" smtClean="0"/>
              <a:t>Consequences for Violating Policy</a:t>
            </a:r>
            <a:endParaRPr lang="en-US" dirty="0"/>
          </a:p>
          <a:p>
            <a:pPr marL="34925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39624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44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Supervisor Training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239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Required Drug Testing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Marijuana</a:t>
            </a:r>
          </a:p>
          <a:p>
            <a:pPr algn="ctr"/>
            <a:r>
              <a:rPr lang="en-US" dirty="0" smtClean="0"/>
              <a:t>PCP</a:t>
            </a:r>
          </a:p>
          <a:p>
            <a:pPr algn="ctr"/>
            <a:r>
              <a:rPr lang="en-US" dirty="0" smtClean="0"/>
              <a:t>Opiates</a:t>
            </a:r>
          </a:p>
          <a:p>
            <a:pPr algn="ctr"/>
            <a:r>
              <a:rPr lang="en-US" dirty="0" smtClean="0"/>
              <a:t>Amphetamines</a:t>
            </a:r>
          </a:p>
          <a:p>
            <a:pPr algn="ctr"/>
            <a:r>
              <a:rPr lang="en-US" dirty="0" smtClean="0"/>
              <a:t>Cocaine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2743200" cy="1603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5399"/>
            <a:ext cx="2743200" cy="1603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3" y="4665065"/>
            <a:ext cx="2743200" cy="171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951" y="4654828"/>
            <a:ext cx="2638425" cy="171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774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852453" y="1219605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latin typeface="Calibri" panose="020F0502020204030204" pitchFamily="34" charset="0"/>
              </a:rPr>
              <a:t>Pre-Employment</a:t>
            </a:r>
            <a:endParaRPr lang="en-US" sz="1400" kern="1200" dirty="0">
              <a:latin typeface="Calibri" panose="020F050202020403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rot="1800000">
            <a:off x="5230357" y="2178083"/>
            <a:ext cx="363449" cy="459976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0" y="91995"/>
                </a:moveTo>
                <a:lnTo>
                  <a:pt x="181725" y="91995"/>
                </a:lnTo>
                <a:lnTo>
                  <a:pt x="181725" y="0"/>
                </a:lnTo>
                <a:lnTo>
                  <a:pt x="363449" y="229988"/>
                </a:lnTo>
                <a:lnTo>
                  <a:pt x="181725" y="459976"/>
                </a:lnTo>
                <a:lnTo>
                  <a:pt x="181725" y="367981"/>
                </a:lnTo>
                <a:lnTo>
                  <a:pt x="0" y="367981"/>
                </a:lnTo>
                <a:lnTo>
                  <a:pt x="0" y="919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1994" rIns="109035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7" name="Freeform 6"/>
          <p:cNvSpPr/>
          <p:nvPr/>
        </p:nvSpPr>
        <p:spPr>
          <a:xfrm>
            <a:off x="5626633" y="2243929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Post Accident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 rot="5400000">
            <a:off x="6126355" y="3709425"/>
            <a:ext cx="363449" cy="459976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0" y="91995"/>
                </a:moveTo>
                <a:lnTo>
                  <a:pt x="181725" y="91995"/>
                </a:lnTo>
                <a:lnTo>
                  <a:pt x="181725" y="0"/>
                </a:lnTo>
                <a:lnTo>
                  <a:pt x="363449" y="229988"/>
                </a:lnTo>
                <a:lnTo>
                  <a:pt x="181725" y="459976"/>
                </a:lnTo>
                <a:lnTo>
                  <a:pt x="181725" y="367981"/>
                </a:lnTo>
                <a:lnTo>
                  <a:pt x="0" y="367981"/>
                </a:lnTo>
                <a:lnTo>
                  <a:pt x="0" y="919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994" rIns="109035" bIns="9199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9" name="Freeform 8"/>
          <p:cNvSpPr/>
          <p:nvPr/>
        </p:nvSpPr>
        <p:spPr>
          <a:xfrm>
            <a:off x="5626633" y="4292576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Random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 rot="19800000">
            <a:off x="5248173" y="5251053"/>
            <a:ext cx="363450" cy="459977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363449" y="367981"/>
                </a:moveTo>
                <a:lnTo>
                  <a:pt x="181724" y="367981"/>
                </a:lnTo>
                <a:lnTo>
                  <a:pt x="181724" y="459976"/>
                </a:lnTo>
                <a:lnTo>
                  <a:pt x="0" y="229988"/>
                </a:lnTo>
                <a:lnTo>
                  <a:pt x="181724" y="0"/>
                </a:lnTo>
                <a:lnTo>
                  <a:pt x="181724" y="91995"/>
                </a:lnTo>
                <a:lnTo>
                  <a:pt x="363449" y="91995"/>
                </a:lnTo>
                <a:lnTo>
                  <a:pt x="363449" y="3679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034" tIns="91995" rIns="1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1" name="Freeform 10"/>
          <p:cNvSpPr/>
          <p:nvPr/>
        </p:nvSpPr>
        <p:spPr>
          <a:xfrm>
            <a:off x="3852453" y="5316900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Reasonable Suspicion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rot="1800000">
            <a:off x="3473993" y="5261340"/>
            <a:ext cx="363450" cy="459976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363449" y="367981"/>
                </a:moveTo>
                <a:lnTo>
                  <a:pt x="181724" y="367981"/>
                </a:lnTo>
                <a:lnTo>
                  <a:pt x="181724" y="459976"/>
                </a:lnTo>
                <a:lnTo>
                  <a:pt x="0" y="229988"/>
                </a:lnTo>
                <a:lnTo>
                  <a:pt x="181724" y="0"/>
                </a:lnTo>
                <a:lnTo>
                  <a:pt x="181724" y="91995"/>
                </a:lnTo>
                <a:lnTo>
                  <a:pt x="363449" y="91995"/>
                </a:lnTo>
                <a:lnTo>
                  <a:pt x="363449" y="3679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035" tIns="91995" rIns="0" bIns="9199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3" name="Freeform 12"/>
          <p:cNvSpPr/>
          <p:nvPr/>
        </p:nvSpPr>
        <p:spPr>
          <a:xfrm>
            <a:off x="2078272" y="4292576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Return to Duty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 rot="5366780">
            <a:off x="2538414" y="3676488"/>
            <a:ext cx="421978" cy="459977"/>
          </a:xfrm>
          <a:custGeom>
            <a:avLst/>
            <a:gdLst>
              <a:gd name="connsiteX0" fmla="*/ 0 w 421977"/>
              <a:gd name="connsiteY0" fmla="*/ 91995 h 459976"/>
              <a:gd name="connsiteX1" fmla="*/ 210989 w 421977"/>
              <a:gd name="connsiteY1" fmla="*/ 91995 h 459976"/>
              <a:gd name="connsiteX2" fmla="*/ 210989 w 421977"/>
              <a:gd name="connsiteY2" fmla="*/ 0 h 459976"/>
              <a:gd name="connsiteX3" fmla="*/ 421977 w 421977"/>
              <a:gd name="connsiteY3" fmla="*/ 229988 h 459976"/>
              <a:gd name="connsiteX4" fmla="*/ 210989 w 421977"/>
              <a:gd name="connsiteY4" fmla="*/ 459976 h 459976"/>
              <a:gd name="connsiteX5" fmla="*/ 210989 w 421977"/>
              <a:gd name="connsiteY5" fmla="*/ 367981 h 459976"/>
              <a:gd name="connsiteX6" fmla="*/ 0 w 421977"/>
              <a:gd name="connsiteY6" fmla="*/ 367981 h 459976"/>
              <a:gd name="connsiteX7" fmla="*/ 0 w 421977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77" h="459976">
                <a:moveTo>
                  <a:pt x="421977" y="367981"/>
                </a:moveTo>
                <a:lnTo>
                  <a:pt x="210988" y="367981"/>
                </a:lnTo>
                <a:lnTo>
                  <a:pt x="210988" y="459976"/>
                </a:lnTo>
                <a:lnTo>
                  <a:pt x="0" y="229988"/>
                </a:lnTo>
                <a:lnTo>
                  <a:pt x="210988" y="0"/>
                </a:lnTo>
                <a:lnTo>
                  <a:pt x="210988" y="91995"/>
                </a:lnTo>
                <a:lnTo>
                  <a:pt x="421977" y="91995"/>
                </a:lnTo>
                <a:lnTo>
                  <a:pt x="421977" y="3679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594" tIns="91995" rIns="-1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5" name="Freeform 14"/>
          <p:cNvSpPr/>
          <p:nvPr/>
        </p:nvSpPr>
        <p:spPr>
          <a:xfrm>
            <a:off x="2057408" y="2133600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Follow Up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 rot="19980952">
            <a:off x="3455036" y="2132495"/>
            <a:ext cx="345267" cy="459976"/>
          </a:xfrm>
          <a:custGeom>
            <a:avLst/>
            <a:gdLst>
              <a:gd name="connsiteX0" fmla="*/ 0 w 345267"/>
              <a:gd name="connsiteY0" fmla="*/ 91995 h 459976"/>
              <a:gd name="connsiteX1" fmla="*/ 172634 w 345267"/>
              <a:gd name="connsiteY1" fmla="*/ 91995 h 459976"/>
              <a:gd name="connsiteX2" fmla="*/ 172634 w 345267"/>
              <a:gd name="connsiteY2" fmla="*/ 0 h 459976"/>
              <a:gd name="connsiteX3" fmla="*/ 345267 w 345267"/>
              <a:gd name="connsiteY3" fmla="*/ 229988 h 459976"/>
              <a:gd name="connsiteX4" fmla="*/ 172634 w 345267"/>
              <a:gd name="connsiteY4" fmla="*/ 459976 h 459976"/>
              <a:gd name="connsiteX5" fmla="*/ 172634 w 345267"/>
              <a:gd name="connsiteY5" fmla="*/ 367981 h 459976"/>
              <a:gd name="connsiteX6" fmla="*/ 0 w 345267"/>
              <a:gd name="connsiteY6" fmla="*/ 367981 h 459976"/>
              <a:gd name="connsiteX7" fmla="*/ 0 w 345267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267" h="459976">
                <a:moveTo>
                  <a:pt x="0" y="91995"/>
                </a:moveTo>
                <a:lnTo>
                  <a:pt x="172634" y="91995"/>
                </a:lnTo>
                <a:lnTo>
                  <a:pt x="172634" y="0"/>
                </a:lnTo>
                <a:lnTo>
                  <a:pt x="345267" y="229988"/>
                </a:lnTo>
                <a:lnTo>
                  <a:pt x="172634" y="459976"/>
                </a:lnTo>
                <a:lnTo>
                  <a:pt x="172634" y="367981"/>
                </a:lnTo>
                <a:lnTo>
                  <a:pt x="0" y="367981"/>
                </a:lnTo>
                <a:lnTo>
                  <a:pt x="0" y="919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1994" rIns="103580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&amp; Alcohol Testing</a:t>
            </a:r>
            <a:endParaRPr lang="en-US" dirty="0"/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16" y="2925375"/>
            <a:ext cx="19431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7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Drug Testing Form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19200"/>
            <a:ext cx="4627728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184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310224" y="1990077"/>
            <a:ext cx="1621408" cy="972844"/>
          </a:xfrm>
          <a:custGeom>
            <a:avLst/>
            <a:gdLst>
              <a:gd name="connsiteX0" fmla="*/ 0 w 1621408"/>
              <a:gd name="connsiteY0" fmla="*/ 97284 h 972844"/>
              <a:gd name="connsiteX1" fmla="*/ 97284 w 1621408"/>
              <a:gd name="connsiteY1" fmla="*/ 0 h 972844"/>
              <a:gd name="connsiteX2" fmla="*/ 1524124 w 1621408"/>
              <a:gd name="connsiteY2" fmla="*/ 0 h 972844"/>
              <a:gd name="connsiteX3" fmla="*/ 1621408 w 1621408"/>
              <a:gd name="connsiteY3" fmla="*/ 97284 h 972844"/>
              <a:gd name="connsiteX4" fmla="*/ 1621408 w 1621408"/>
              <a:gd name="connsiteY4" fmla="*/ 875560 h 972844"/>
              <a:gd name="connsiteX5" fmla="*/ 1524124 w 1621408"/>
              <a:gd name="connsiteY5" fmla="*/ 972844 h 972844"/>
              <a:gd name="connsiteX6" fmla="*/ 97284 w 1621408"/>
              <a:gd name="connsiteY6" fmla="*/ 972844 h 972844"/>
              <a:gd name="connsiteX7" fmla="*/ 0 w 1621408"/>
              <a:gd name="connsiteY7" fmla="*/ 875560 h 972844"/>
              <a:gd name="connsiteX8" fmla="*/ 0 w 1621408"/>
              <a:gd name="connsiteY8" fmla="*/ 97284 h 97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1408" h="972844">
                <a:moveTo>
                  <a:pt x="0" y="97284"/>
                </a:moveTo>
                <a:cubicBezTo>
                  <a:pt x="0" y="43556"/>
                  <a:pt x="43556" y="0"/>
                  <a:pt x="97284" y="0"/>
                </a:cubicBezTo>
                <a:lnTo>
                  <a:pt x="1524124" y="0"/>
                </a:lnTo>
                <a:cubicBezTo>
                  <a:pt x="1577852" y="0"/>
                  <a:pt x="1621408" y="43556"/>
                  <a:pt x="1621408" y="97284"/>
                </a:cubicBezTo>
                <a:lnTo>
                  <a:pt x="1621408" y="875560"/>
                </a:lnTo>
                <a:cubicBezTo>
                  <a:pt x="1621408" y="929288"/>
                  <a:pt x="1577852" y="972844"/>
                  <a:pt x="1524124" y="972844"/>
                </a:cubicBezTo>
                <a:lnTo>
                  <a:pt x="97284" y="972844"/>
                </a:lnTo>
                <a:cubicBezTo>
                  <a:pt x="43556" y="972844"/>
                  <a:pt x="0" y="929288"/>
                  <a:pt x="0" y="875560"/>
                </a:cubicBezTo>
                <a:lnTo>
                  <a:pt x="0" y="97284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84" tIns="100884" rIns="100884" bIns="100884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Presents for Testing</a:t>
            </a:r>
            <a:endParaRPr lang="en-US" sz="19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2093773" y="2275445"/>
            <a:ext cx="343738" cy="402109"/>
          </a:xfrm>
          <a:custGeom>
            <a:avLst/>
            <a:gdLst>
              <a:gd name="connsiteX0" fmla="*/ 0 w 343738"/>
              <a:gd name="connsiteY0" fmla="*/ 80422 h 402109"/>
              <a:gd name="connsiteX1" fmla="*/ 171869 w 343738"/>
              <a:gd name="connsiteY1" fmla="*/ 80422 h 402109"/>
              <a:gd name="connsiteX2" fmla="*/ 171869 w 343738"/>
              <a:gd name="connsiteY2" fmla="*/ 0 h 402109"/>
              <a:gd name="connsiteX3" fmla="*/ 343738 w 343738"/>
              <a:gd name="connsiteY3" fmla="*/ 201055 h 402109"/>
              <a:gd name="connsiteX4" fmla="*/ 171869 w 343738"/>
              <a:gd name="connsiteY4" fmla="*/ 402109 h 402109"/>
              <a:gd name="connsiteX5" fmla="*/ 171869 w 343738"/>
              <a:gd name="connsiteY5" fmla="*/ 321687 h 402109"/>
              <a:gd name="connsiteX6" fmla="*/ 0 w 343738"/>
              <a:gd name="connsiteY6" fmla="*/ 321687 h 402109"/>
              <a:gd name="connsiteX7" fmla="*/ 0 w 343738"/>
              <a:gd name="connsiteY7" fmla="*/ 80422 h 40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738" h="402109">
                <a:moveTo>
                  <a:pt x="0" y="80422"/>
                </a:moveTo>
                <a:lnTo>
                  <a:pt x="171869" y="80422"/>
                </a:lnTo>
                <a:lnTo>
                  <a:pt x="171869" y="0"/>
                </a:lnTo>
                <a:lnTo>
                  <a:pt x="343738" y="201055"/>
                </a:lnTo>
                <a:lnTo>
                  <a:pt x="171869" y="402109"/>
                </a:lnTo>
                <a:lnTo>
                  <a:pt x="171869" y="321687"/>
                </a:lnTo>
                <a:lnTo>
                  <a:pt x="0" y="321687"/>
                </a:lnTo>
                <a:lnTo>
                  <a:pt x="0" y="80422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0422" rIns="103121" bIns="8042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/>
          </a:p>
        </p:txBody>
      </p:sp>
      <p:sp>
        <p:nvSpPr>
          <p:cNvPr id="20" name="Freeform 19"/>
          <p:cNvSpPr/>
          <p:nvPr/>
        </p:nvSpPr>
        <p:spPr>
          <a:xfrm>
            <a:off x="2580195" y="1990077"/>
            <a:ext cx="1621408" cy="972844"/>
          </a:xfrm>
          <a:custGeom>
            <a:avLst/>
            <a:gdLst>
              <a:gd name="connsiteX0" fmla="*/ 0 w 1621408"/>
              <a:gd name="connsiteY0" fmla="*/ 97284 h 972844"/>
              <a:gd name="connsiteX1" fmla="*/ 97284 w 1621408"/>
              <a:gd name="connsiteY1" fmla="*/ 0 h 972844"/>
              <a:gd name="connsiteX2" fmla="*/ 1524124 w 1621408"/>
              <a:gd name="connsiteY2" fmla="*/ 0 h 972844"/>
              <a:gd name="connsiteX3" fmla="*/ 1621408 w 1621408"/>
              <a:gd name="connsiteY3" fmla="*/ 97284 h 972844"/>
              <a:gd name="connsiteX4" fmla="*/ 1621408 w 1621408"/>
              <a:gd name="connsiteY4" fmla="*/ 875560 h 972844"/>
              <a:gd name="connsiteX5" fmla="*/ 1524124 w 1621408"/>
              <a:gd name="connsiteY5" fmla="*/ 972844 h 972844"/>
              <a:gd name="connsiteX6" fmla="*/ 97284 w 1621408"/>
              <a:gd name="connsiteY6" fmla="*/ 972844 h 972844"/>
              <a:gd name="connsiteX7" fmla="*/ 0 w 1621408"/>
              <a:gd name="connsiteY7" fmla="*/ 875560 h 972844"/>
              <a:gd name="connsiteX8" fmla="*/ 0 w 1621408"/>
              <a:gd name="connsiteY8" fmla="*/ 97284 h 97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1408" h="972844">
                <a:moveTo>
                  <a:pt x="0" y="97284"/>
                </a:moveTo>
                <a:cubicBezTo>
                  <a:pt x="0" y="43556"/>
                  <a:pt x="43556" y="0"/>
                  <a:pt x="97284" y="0"/>
                </a:cubicBezTo>
                <a:lnTo>
                  <a:pt x="1524124" y="0"/>
                </a:lnTo>
                <a:cubicBezTo>
                  <a:pt x="1577852" y="0"/>
                  <a:pt x="1621408" y="43556"/>
                  <a:pt x="1621408" y="97284"/>
                </a:cubicBezTo>
                <a:lnTo>
                  <a:pt x="1621408" y="875560"/>
                </a:lnTo>
                <a:cubicBezTo>
                  <a:pt x="1621408" y="929288"/>
                  <a:pt x="1577852" y="972844"/>
                  <a:pt x="1524124" y="972844"/>
                </a:cubicBezTo>
                <a:lnTo>
                  <a:pt x="97284" y="972844"/>
                </a:lnTo>
                <a:cubicBezTo>
                  <a:pt x="43556" y="972844"/>
                  <a:pt x="0" y="929288"/>
                  <a:pt x="0" y="875560"/>
                </a:cubicBezTo>
                <a:lnTo>
                  <a:pt x="0" y="97284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84" tIns="100884" rIns="100884" bIns="100884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Urine Sample Collected</a:t>
            </a:r>
            <a:endParaRPr lang="en-US" sz="19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4363744" y="2275445"/>
            <a:ext cx="343738" cy="402109"/>
          </a:xfrm>
          <a:custGeom>
            <a:avLst/>
            <a:gdLst>
              <a:gd name="connsiteX0" fmla="*/ 0 w 343738"/>
              <a:gd name="connsiteY0" fmla="*/ 80422 h 402109"/>
              <a:gd name="connsiteX1" fmla="*/ 171869 w 343738"/>
              <a:gd name="connsiteY1" fmla="*/ 80422 h 402109"/>
              <a:gd name="connsiteX2" fmla="*/ 171869 w 343738"/>
              <a:gd name="connsiteY2" fmla="*/ 0 h 402109"/>
              <a:gd name="connsiteX3" fmla="*/ 343738 w 343738"/>
              <a:gd name="connsiteY3" fmla="*/ 201055 h 402109"/>
              <a:gd name="connsiteX4" fmla="*/ 171869 w 343738"/>
              <a:gd name="connsiteY4" fmla="*/ 402109 h 402109"/>
              <a:gd name="connsiteX5" fmla="*/ 171869 w 343738"/>
              <a:gd name="connsiteY5" fmla="*/ 321687 h 402109"/>
              <a:gd name="connsiteX6" fmla="*/ 0 w 343738"/>
              <a:gd name="connsiteY6" fmla="*/ 321687 h 402109"/>
              <a:gd name="connsiteX7" fmla="*/ 0 w 343738"/>
              <a:gd name="connsiteY7" fmla="*/ 80422 h 40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738" h="402109">
                <a:moveTo>
                  <a:pt x="0" y="80422"/>
                </a:moveTo>
                <a:lnTo>
                  <a:pt x="171869" y="80422"/>
                </a:lnTo>
                <a:lnTo>
                  <a:pt x="171869" y="0"/>
                </a:lnTo>
                <a:lnTo>
                  <a:pt x="343738" y="201055"/>
                </a:lnTo>
                <a:lnTo>
                  <a:pt x="171869" y="402109"/>
                </a:lnTo>
                <a:lnTo>
                  <a:pt x="171869" y="321687"/>
                </a:lnTo>
                <a:lnTo>
                  <a:pt x="0" y="321687"/>
                </a:lnTo>
                <a:lnTo>
                  <a:pt x="0" y="80422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0422" rIns="103121" bIns="8042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/>
          </a:p>
        </p:txBody>
      </p:sp>
      <p:sp>
        <p:nvSpPr>
          <p:cNvPr id="22" name="Freeform 21"/>
          <p:cNvSpPr/>
          <p:nvPr/>
        </p:nvSpPr>
        <p:spPr>
          <a:xfrm>
            <a:off x="4850167" y="1990077"/>
            <a:ext cx="1621408" cy="972844"/>
          </a:xfrm>
          <a:custGeom>
            <a:avLst/>
            <a:gdLst>
              <a:gd name="connsiteX0" fmla="*/ 0 w 1621408"/>
              <a:gd name="connsiteY0" fmla="*/ 97284 h 972844"/>
              <a:gd name="connsiteX1" fmla="*/ 97284 w 1621408"/>
              <a:gd name="connsiteY1" fmla="*/ 0 h 972844"/>
              <a:gd name="connsiteX2" fmla="*/ 1524124 w 1621408"/>
              <a:gd name="connsiteY2" fmla="*/ 0 h 972844"/>
              <a:gd name="connsiteX3" fmla="*/ 1621408 w 1621408"/>
              <a:gd name="connsiteY3" fmla="*/ 97284 h 972844"/>
              <a:gd name="connsiteX4" fmla="*/ 1621408 w 1621408"/>
              <a:gd name="connsiteY4" fmla="*/ 875560 h 972844"/>
              <a:gd name="connsiteX5" fmla="*/ 1524124 w 1621408"/>
              <a:gd name="connsiteY5" fmla="*/ 972844 h 972844"/>
              <a:gd name="connsiteX6" fmla="*/ 97284 w 1621408"/>
              <a:gd name="connsiteY6" fmla="*/ 972844 h 972844"/>
              <a:gd name="connsiteX7" fmla="*/ 0 w 1621408"/>
              <a:gd name="connsiteY7" fmla="*/ 875560 h 972844"/>
              <a:gd name="connsiteX8" fmla="*/ 0 w 1621408"/>
              <a:gd name="connsiteY8" fmla="*/ 97284 h 97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1408" h="972844">
                <a:moveTo>
                  <a:pt x="0" y="97284"/>
                </a:moveTo>
                <a:cubicBezTo>
                  <a:pt x="0" y="43556"/>
                  <a:pt x="43556" y="0"/>
                  <a:pt x="97284" y="0"/>
                </a:cubicBezTo>
                <a:lnTo>
                  <a:pt x="1524124" y="0"/>
                </a:lnTo>
                <a:cubicBezTo>
                  <a:pt x="1577852" y="0"/>
                  <a:pt x="1621408" y="43556"/>
                  <a:pt x="1621408" y="97284"/>
                </a:cubicBezTo>
                <a:lnTo>
                  <a:pt x="1621408" y="875560"/>
                </a:lnTo>
                <a:cubicBezTo>
                  <a:pt x="1621408" y="929288"/>
                  <a:pt x="1577852" y="972844"/>
                  <a:pt x="1524124" y="972844"/>
                </a:cubicBezTo>
                <a:lnTo>
                  <a:pt x="97284" y="972844"/>
                </a:lnTo>
                <a:cubicBezTo>
                  <a:pt x="43556" y="972844"/>
                  <a:pt x="0" y="929288"/>
                  <a:pt x="0" y="875560"/>
                </a:cubicBezTo>
                <a:lnTo>
                  <a:pt x="0" y="97284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84" tIns="100884" rIns="100884" bIns="100884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Tested by Approved Lab</a:t>
            </a:r>
            <a:endParaRPr lang="en-US" sz="19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6896938" y="1905427"/>
            <a:ext cx="1676400" cy="1401737"/>
          </a:xfrm>
          <a:custGeom>
            <a:avLst/>
            <a:gdLst>
              <a:gd name="connsiteX0" fmla="*/ 0 w 1676400"/>
              <a:gd name="connsiteY0" fmla="*/ 140174 h 1401737"/>
              <a:gd name="connsiteX1" fmla="*/ 140174 w 1676400"/>
              <a:gd name="connsiteY1" fmla="*/ 0 h 1401737"/>
              <a:gd name="connsiteX2" fmla="*/ 1536226 w 1676400"/>
              <a:gd name="connsiteY2" fmla="*/ 0 h 1401737"/>
              <a:gd name="connsiteX3" fmla="*/ 1676400 w 1676400"/>
              <a:gd name="connsiteY3" fmla="*/ 140174 h 1401737"/>
              <a:gd name="connsiteX4" fmla="*/ 1676400 w 1676400"/>
              <a:gd name="connsiteY4" fmla="*/ 1261563 h 1401737"/>
              <a:gd name="connsiteX5" fmla="*/ 1536226 w 1676400"/>
              <a:gd name="connsiteY5" fmla="*/ 1401737 h 1401737"/>
              <a:gd name="connsiteX6" fmla="*/ 140174 w 1676400"/>
              <a:gd name="connsiteY6" fmla="*/ 1401737 h 1401737"/>
              <a:gd name="connsiteX7" fmla="*/ 0 w 1676400"/>
              <a:gd name="connsiteY7" fmla="*/ 1261563 h 1401737"/>
              <a:gd name="connsiteX8" fmla="*/ 0 w 1676400"/>
              <a:gd name="connsiteY8" fmla="*/ 140174 h 140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6400" h="1401737">
                <a:moveTo>
                  <a:pt x="0" y="140174"/>
                </a:moveTo>
                <a:cubicBezTo>
                  <a:pt x="0" y="62758"/>
                  <a:pt x="62758" y="0"/>
                  <a:pt x="140174" y="0"/>
                </a:cubicBezTo>
                <a:lnTo>
                  <a:pt x="1536226" y="0"/>
                </a:lnTo>
                <a:cubicBezTo>
                  <a:pt x="1613642" y="0"/>
                  <a:pt x="1676400" y="62758"/>
                  <a:pt x="1676400" y="140174"/>
                </a:cubicBezTo>
                <a:lnTo>
                  <a:pt x="1676400" y="1261563"/>
                </a:lnTo>
                <a:cubicBezTo>
                  <a:pt x="1676400" y="1338979"/>
                  <a:pt x="1613642" y="1401737"/>
                  <a:pt x="1536226" y="1401737"/>
                </a:cubicBezTo>
                <a:lnTo>
                  <a:pt x="140174" y="1401737"/>
                </a:lnTo>
                <a:cubicBezTo>
                  <a:pt x="62758" y="1401737"/>
                  <a:pt x="0" y="1338979"/>
                  <a:pt x="0" y="1261563"/>
                </a:cubicBezTo>
                <a:lnTo>
                  <a:pt x="0" y="140174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065" tIns="121065" rIns="121065" bIns="12106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Test Result Released by MRO</a:t>
            </a:r>
            <a:endParaRPr lang="en-US" sz="21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7708467" y="3435624"/>
            <a:ext cx="630781" cy="1097539"/>
          </a:xfrm>
          <a:custGeom>
            <a:avLst/>
            <a:gdLst>
              <a:gd name="connsiteX0" fmla="*/ 0 w 525651"/>
              <a:gd name="connsiteY0" fmla="*/ 126156 h 630781"/>
              <a:gd name="connsiteX1" fmla="*/ 262826 w 525651"/>
              <a:gd name="connsiteY1" fmla="*/ 126156 h 630781"/>
              <a:gd name="connsiteX2" fmla="*/ 262826 w 525651"/>
              <a:gd name="connsiteY2" fmla="*/ 0 h 630781"/>
              <a:gd name="connsiteX3" fmla="*/ 525651 w 525651"/>
              <a:gd name="connsiteY3" fmla="*/ 315391 h 630781"/>
              <a:gd name="connsiteX4" fmla="*/ 262826 w 525651"/>
              <a:gd name="connsiteY4" fmla="*/ 630781 h 630781"/>
              <a:gd name="connsiteX5" fmla="*/ 262826 w 525651"/>
              <a:gd name="connsiteY5" fmla="*/ 504625 h 630781"/>
              <a:gd name="connsiteX6" fmla="*/ 0 w 525651"/>
              <a:gd name="connsiteY6" fmla="*/ 504625 h 630781"/>
              <a:gd name="connsiteX7" fmla="*/ 0 w 525651"/>
              <a:gd name="connsiteY7" fmla="*/ 126156 h 63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651" h="630781">
                <a:moveTo>
                  <a:pt x="420521" y="0"/>
                </a:moveTo>
                <a:lnTo>
                  <a:pt x="420521" y="315391"/>
                </a:lnTo>
                <a:lnTo>
                  <a:pt x="525651" y="315391"/>
                </a:lnTo>
                <a:lnTo>
                  <a:pt x="262825" y="630781"/>
                </a:lnTo>
                <a:lnTo>
                  <a:pt x="0" y="315391"/>
                </a:lnTo>
                <a:lnTo>
                  <a:pt x="105130" y="315391"/>
                </a:lnTo>
                <a:lnTo>
                  <a:pt x="105130" y="0"/>
                </a:lnTo>
                <a:lnTo>
                  <a:pt x="420521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57" tIns="0" rIns="126155" bIns="1576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/>
          </a:p>
        </p:txBody>
      </p:sp>
      <p:sp>
        <p:nvSpPr>
          <p:cNvPr id="16" name="Freeform 15"/>
          <p:cNvSpPr/>
          <p:nvPr/>
        </p:nvSpPr>
        <p:spPr>
          <a:xfrm>
            <a:off x="4953000" y="4343400"/>
            <a:ext cx="1720508" cy="1249337"/>
          </a:xfrm>
          <a:custGeom>
            <a:avLst/>
            <a:gdLst>
              <a:gd name="connsiteX0" fmla="*/ 0 w 1676400"/>
              <a:gd name="connsiteY0" fmla="*/ 140174 h 1401737"/>
              <a:gd name="connsiteX1" fmla="*/ 140174 w 1676400"/>
              <a:gd name="connsiteY1" fmla="*/ 0 h 1401737"/>
              <a:gd name="connsiteX2" fmla="*/ 1536226 w 1676400"/>
              <a:gd name="connsiteY2" fmla="*/ 0 h 1401737"/>
              <a:gd name="connsiteX3" fmla="*/ 1676400 w 1676400"/>
              <a:gd name="connsiteY3" fmla="*/ 140174 h 1401737"/>
              <a:gd name="connsiteX4" fmla="*/ 1676400 w 1676400"/>
              <a:gd name="connsiteY4" fmla="*/ 1261563 h 1401737"/>
              <a:gd name="connsiteX5" fmla="*/ 1536226 w 1676400"/>
              <a:gd name="connsiteY5" fmla="*/ 1401737 h 1401737"/>
              <a:gd name="connsiteX6" fmla="*/ 140174 w 1676400"/>
              <a:gd name="connsiteY6" fmla="*/ 1401737 h 1401737"/>
              <a:gd name="connsiteX7" fmla="*/ 0 w 1676400"/>
              <a:gd name="connsiteY7" fmla="*/ 1261563 h 1401737"/>
              <a:gd name="connsiteX8" fmla="*/ 0 w 1676400"/>
              <a:gd name="connsiteY8" fmla="*/ 140174 h 140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6400" h="1401737">
                <a:moveTo>
                  <a:pt x="0" y="140174"/>
                </a:moveTo>
                <a:cubicBezTo>
                  <a:pt x="0" y="62758"/>
                  <a:pt x="62758" y="0"/>
                  <a:pt x="140174" y="0"/>
                </a:cubicBezTo>
                <a:lnTo>
                  <a:pt x="1536226" y="0"/>
                </a:lnTo>
                <a:cubicBezTo>
                  <a:pt x="1613642" y="0"/>
                  <a:pt x="1676400" y="62758"/>
                  <a:pt x="1676400" y="140174"/>
                </a:cubicBezTo>
                <a:lnTo>
                  <a:pt x="1676400" y="1261563"/>
                </a:lnTo>
                <a:cubicBezTo>
                  <a:pt x="1676400" y="1338979"/>
                  <a:pt x="1613642" y="1401737"/>
                  <a:pt x="1536226" y="1401737"/>
                </a:cubicBezTo>
                <a:lnTo>
                  <a:pt x="140174" y="1401737"/>
                </a:lnTo>
                <a:cubicBezTo>
                  <a:pt x="62758" y="1401737"/>
                  <a:pt x="0" y="1338979"/>
                  <a:pt x="0" y="1261563"/>
                </a:cubicBezTo>
                <a:lnTo>
                  <a:pt x="0" y="14017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065" tIns="121065" rIns="121065" bIns="12106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Confidential Interview</a:t>
            </a:r>
            <a:endParaRPr lang="en-US" sz="2100" kern="1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553200" y="2362200"/>
            <a:ext cx="343738" cy="402109"/>
            <a:chOff x="4058944" y="1056245"/>
            <a:chExt cx="343738" cy="402109"/>
          </a:xfrm>
          <a:solidFill>
            <a:schemeClr val="tx1"/>
          </a:solidFill>
        </p:grpSpPr>
        <p:sp>
          <p:nvSpPr>
            <p:cNvPr id="11" name="Right Arrow 10"/>
            <p:cNvSpPr/>
            <p:nvPr/>
          </p:nvSpPr>
          <p:spPr>
            <a:xfrm>
              <a:off x="4058944" y="1056245"/>
              <a:ext cx="343738" cy="40210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ight Arrow 4"/>
            <p:cNvSpPr/>
            <p:nvPr/>
          </p:nvSpPr>
          <p:spPr>
            <a:xfrm>
              <a:off x="4058944" y="1136667"/>
              <a:ext cx="240617" cy="2412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</p:grpSp>
      <p:sp>
        <p:nvSpPr>
          <p:cNvPr id="23" name="Freeform 22"/>
          <p:cNvSpPr/>
          <p:nvPr/>
        </p:nvSpPr>
        <p:spPr>
          <a:xfrm rot="2658547">
            <a:off x="6772060" y="3371394"/>
            <a:ext cx="630781" cy="1097539"/>
          </a:xfrm>
          <a:custGeom>
            <a:avLst/>
            <a:gdLst>
              <a:gd name="connsiteX0" fmla="*/ 0 w 525651"/>
              <a:gd name="connsiteY0" fmla="*/ 126156 h 630781"/>
              <a:gd name="connsiteX1" fmla="*/ 262826 w 525651"/>
              <a:gd name="connsiteY1" fmla="*/ 126156 h 630781"/>
              <a:gd name="connsiteX2" fmla="*/ 262826 w 525651"/>
              <a:gd name="connsiteY2" fmla="*/ 0 h 630781"/>
              <a:gd name="connsiteX3" fmla="*/ 525651 w 525651"/>
              <a:gd name="connsiteY3" fmla="*/ 315391 h 630781"/>
              <a:gd name="connsiteX4" fmla="*/ 262826 w 525651"/>
              <a:gd name="connsiteY4" fmla="*/ 630781 h 630781"/>
              <a:gd name="connsiteX5" fmla="*/ 262826 w 525651"/>
              <a:gd name="connsiteY5" fmla="*/ 504625 h 630781"/>
              <a:gd name="connsiteX6" fmla="*/ 0 w 525651"/>
              <a:gd name="connsiteY6" fmla="*/ 504625 h 630781"/>
              <a:gd name="connsiteX7" fmla="*/ 0 w 525651"/>
              <a:gd name="connsiteY7" fmla="*/ 126156 h 63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651" h="630781">
                <a:moveTo>
                  <a:pt x="420521" y="0"/>
                </a:moveTo>
                <a:lnTo>
                  <a:pt x="420521" y="315391"/>
                </a:lnTo>
                <a:lnTo>
                  <a:pt x="525651" y="315391"/>
                </a:lnTo>
                <a:lnTo>
                  <a:pt x="262825" y="630781"/>
                </a:lnTo>
                <a:lnTo>
                  <a:pt x="0" y="315391"/>
                </a:lnTo>
                <a:lnTo>
                  <a:pt x="105130" y="315391"/>
                </a:lnTo>
                <a:lnTo>
                  <a:pt x="105130" y="0"/>
                </a:lnTo>
                <a:lnTo>
                  <a:pt x="420521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157" tIns="0" rIns="126155" bIns="1576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/>
          </a:p>
        </p:txBody>
      </p:sp>
      <p:sp>
        <p:nvSpPr>
          <p:cNvPr id="24" name="Freeform 23"/>
          <p:cNvSpPr/>
          <p:nvPr/>
        </p:nvSpPr>
        <p:spPr>
          <a:xfrm rot="10977509">
            <a:off x="4363643" y="4767013"/>
            <a:ext cx="343738" cy="402109"/>
          </a:xfrm>
          <a:custGeom>
            <a:avLst/>
            <a:gdLst>
              <a:gd name="connsiteX0" fmla="*/ 0 w 343738"/>
              <a:gd name="connsiteY0" fmla="*/ 80422 h 402109"/>
              <a:gd name="connsiteX1" fmla="*/ 171869 w 343738"/>
              <a:gd name="connsiteY1" fmla="*/ 80422 h 402109"/>
              <a:gd name="connsiteX2" fmla="*/ 171869 w 343738"/>
              <a:gd name="connsiteY2" fmla="*/ 0 h 402109"/>
              <a:gd name="connsiteX3" fmla="*/ 343738 w 343738"/>
              <a:gd name="connsiteY3" fmla="*/ 201055 h 402109"/>
              <a:gd name="connsiteX4" fmla="*/ 171869 w 343738"/>
              <a:gd name="connsiteY4" fmla="*/ 402109 h 402109"/>
              <a:gd name="connsiteX5" fmla="*/ 171869 w 343738"/>
              <a:gd name="connsiteY5" fmla="*/ 321687 h 402109"/>
              <a:gd name="connsiteX6" fmla="*/ 0 w 343738"/>
              <a:gd name="connsiteY6" fmla="*/ 321687 h 402109"/>
              <a:gd name="connsiteX7" fmla="*/ 0 w 343738"/>
              <a:gd name="connsiteY7" fmla="*/ 80422 h 40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738" h="402109">
                <a:moveTo>
                  <a:pt x="0" y="80422"/>
                </a:moveTo>
                <a:lnTo>
                  <a:pt x="171869" y="80422"/>
                </a:lnTo>
                <a:lnTo>
                  <a:pt x="171869" y="0"/>
                </a:lnTo>
                <a:lnTo>
                  <a:pt x="343738" y="201055"/>
                </a:lnTo>
                <a:lnTo>
                  <a:pt x="171869" y="402109"/>
                </a:lnTo>
                <a:lnTo>
                  <a:pt x="171869" y="321687"/>
                </a:lnTo>
                <a:lnTo>
                  <a:pt x="0" y="321687"/>
                </a:lnTo>
                <a:lnTo>
                  <a:pt x="0" y="80422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0422" rIns="103121" bIns="8042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/>
          </a:p>
        </p:txBody>
      </p:sp>
      <p:sp>
        <p:nvSpPr>
          <p:cNvPr id="25" name="Freeform 24"/>
          <p:cNvSpPr/>
          <p:nvPr/>
        </p:nvSpPr>
        <p:spPr>
          <a:xfrm>
            <a:off x="2491793" y="3581400"/>
            <a:ext cx="1720508" cy="2011336"/>
          </a:xfrm>
          <a:custGeom>
            <a:avLst/>
            <a:gdLst>
              <a:gd name="connsiteX0" fmla="*/ 0 w 1676400"/>
              <a:gd name="connsiteY0" fmla="*/ 140174 h 1401737"/>
              <a:gd name="connsiteX1" fmla="*/ 140174 w 1676400"/>
              <a:gd name="connsiteY1" fmla="*/ 0 h 1401737"/>
              <a:gd name="connsiteX2" fmla="*/ 1536226 w 1676400"/>
              <a:gd name="connsiteY2" fmla="*/ 0 h 1401737"/>
              <a:gd name="connsiteX3" fmla="*/ 1676400 w 1676400"/>
              <a:gd name="connsiteY3" fmla="*/ 140174 h 1401737"/>
              <a:gd name="connsiteX4" fmla="*/ 1676400 w 1676400"/>
              <a:gd name="connsiteY4" fmla="*/ 1261563 h 1401737"/>
              <a:gd name="connsiteX5" fmla="*/ 1536226 w 1676400"/>
              <a:gd name="connsiteY5" fmla="*/ 1401737 h 1401737"/>
              <a:gd name="connsiteX6" fmla="*/ 140174 w 1676400"/>
              <a:gd name="connsiteY6" fmla="*/ 1401737 h 1401737"/>
              <a:gd name="connsiteX7" fmla="*/ 0 w 1676400"/>
              <a:gd name="connsiteY7" fmla="*/ 1261563 h 1401737"/>
              <a:gd name="connsiteX8" fmla="*/ 0 w 1676400"/>
              <a:gd name="connsiteY8" fmla="*/ 140174 h 140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6400" h="1401737">
                <a:moveTo>
                  <a:pt x="0" y="140174"/>
                </a:moveTo>
                <a:cubicBezTo>
                  <a:pt x="0" y="62758"/>
                  <a:pt x="62758" y="0"/>
                  <a:pt x="140174" y="0"/>
                </a:cubicBezTo>
                <a:lnTo>
                  <a:pt x="1536226" y="0"/>
                </a:lnTo>
                <a:cubicBezTo>
                  <a:pt x="1613642" y="0"/>
                  <a:pt x="1676400" y="62758"/>
                  <a:pt x="1676400" y="140174"/>
                </a:cubicBezTo>
                <a:lnTo>
                  <a:pt x="1676400" y="1261563"/>
                </a:lnTo>
                <a:cubicBezTo>
                  <a:pt x="1676400" y="1338979"/>
                  <a:pt x="1613642" y="1401737"/>
                  <a:pt x="1536226" y="1401737"/>
                </a:cubicBezTo>
                <a:lnTo>
                  <a:pt x="140174" y="1401737"/>
                </a:lnTo>
                <a:cubicBezTo>
                  <a:pt x="62758" y="1401737"/>
                  <a:pt x="0" y="1338979"/>
                  <a:pt x="0" y="1261563"/>
                </a:cubicBezTo>
                <a:lnTo>
                  <a:pt x="0" y="140174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065" tIns="121065" rIns="121065" bIns="12106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Confirms Information</a:t>
            </a: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dirty="0" smtClean="0"/>
              <a:t>Orders Additional Testing or Exam</a:t>
            </a:r>
            <a:endParaRPr lang="en-US" sz="2100" kern="1200" dirty="0"/>
          </a:p>
        </p:txBody>
      </p:sp>
      <p:sp>
        <p:nvSpPr>
          <p:cNvPr id="26" name="Freeform 25"/>
          <p:cNvSpPr/>
          <p:nvPr/>
        </p:nvSpPr>
        <p:spPr>
          <a:xfrm rot="10800000">
            <a:off x="1911089" y="4798795"/>
            <a:ext cx="343738" cy="402109"/>
          </a:xfrm>
          <a:custGeom>
            <a:avLst/>
            <a:gdLst>
              <a:gd name="connsiteX0" fmla="*/ 0 w 343738"/>
              <a:gd name="connsiteY0" fmla="*/ 80422 h 402109"/>
              <a:gd name="connsiteX1" fmla="*/ 171869 w 343738"/>
              <a:gd name="connsiteY1" fmla="*/ 80422 h 402109"/>
              <a:gd name="connsiteX2" fmla="*/ 171869 w 343738"/>
              <a:gd name="connsiteY2" fmla="*/ 0 h 402109"/>
              <a:gd name="connsiteX3" fmla="*/ 343738 w 343738"/>
              <a:gd name="connsiteY3" fmla="*/ 201055 h 402109"/>
              <a:gd name="connsiteX4" fmla="*/ 171869 w 343738"/>
              <a:gd name="connsiteY4" fmla="*/ 402109 h 402109"/>
              <a:gd name="connsiteX5" fmla="*/ 171869 w 343738"/>
              <a:gd name="connsiteY5" fmla="*/ 321687 h 402109"/>
              <a:gd name="connsiteX6" fmla="*/ 0 w 343738"/>
              <a:gd name="connsiteY6" fmla="*/ 321687 h 402109"/>
              <a:gd name="connsiteX7" fmla="*/ 0 w 343738"/>
              <a:gd name="connsiteY7" fmla="*/ 80422 h 40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738" h="402109">
                <a:moveTo>
                  <a:pt x="0" y="80422"/>
                </a:moveTo>
                <a:lnTo>
                  <a:pt x="171869" y="80422"/>
                </a:lnTo>
                <a:lnTo>
                  <a:pt x="171869" y="0"/>
                </a:lnTo>
                <a:lnTo>
                  <a:pt x="343738" y="201055"/>
                </a:lnTo>
                <a:lnTo>
                  <a:pt x="171869" y="402109"/>
                </a:lnTo>
                <a:lnTo>
                  <a:pt x="171869" y="321687"/>
                </a:lnTo>
                <a:lnTo>
                  <a:pt x="0" y="321687"/>
                </a:lnTo>
                <a:lnTo>
                  <a:pt x="0" y="80422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0422" rIns="103121" bIns="8042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/>
          </a:p>
        </p:txBody>
      </p:sp>
      <p:sp>
        <p:nvSpPr>
          <p:cNvPr id="27" name="Freeform 26"/>
          <p:cNvSpPr/>
          <p:nvPr/>
        </p:nvSpPr>
        <p:spPr>
          <a:xfrm>
            <a:off x="187631" y="4375180"/>
            <a:ext cx="1720508" cy="1249337"/>
          </a:xfrm>
          <a:custGeom>
            <a:avLst/>
            <a:gdLst>
              <a:gd name="connsiteX0" fmla="*/ 0 w 1676400"/>
              <a:gd name="connsiteY0" fmla="*/ 140174 h 1401737"/>
              <a:gd name="connsiteX1" fmla="*/ 140174 w 1676400"/>
              <a:gd name="connsiteY1" fmla="*/ 0 h 1401737"/>
              <a:gd name="connsiteX2" fmla="*/ 1536226 w 1676400"/>
              <a:gd name="connsiteY2" fmla="*/ 0 h 1401737"/>
              <a:gd name="connsiteX3" fmla="*/ 1676400 w 1676400"/>
              <a:gd name="connsiteY3" fmla="*/ 140174 h 1401737"/>
              <a:gd name="connsiteX4" fmla="*/ 1676400 w 1676400"/>
              <a:gd name="connsiteY4" fmla="*/ 1261563 h 1401737"/>
              <a:gd name="connsiteX5" fmla="*/ 1536226 w 1676400"/>
              <a:gd name="connsiteY5" fmla="*/ 1401737 h 1401737"/>
              <a:gd name="connsiteX6" fmla="*/ 140174 w 1676400"/>
              <a:gd name="connsiteY6" fmla="*/ 1401737 h 1401737"/>
              <a:gd name="connsiteX7" fmla="*/ 0 w 1676400"/>
              <a:gd name="connsiteY7" fmla="*/ 1261563 h 1401737"/>
              <a:gd name="connsiteX8" fmla="*/ 0 w 1676400"/>
              <a:gd name="connsiteY8" fmla="*/ 140174 h 140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6400" h="1401737">
                <a:moveTo>
                  <a:pt x="0" y="140174"/>
                </a:moveTo>
                <a:cubicBezTo>
                  <a:pt x="0" y="62758"/>
                  <a:pt x="62758" y="0"/>
                  <a:pt x="140174" y="0"/>
                </a:cubicBezTo>
                <a:lnTo>
                  <a:pt x="1536226" y="0"/>
                </a:lnTo>
                <a:cubicBezTo>
                  <a:pt x="1613642" y="0"/>
                  <a:pt x="1676400" y="62758"/>
                  <a:pt x="1676400" y="140174"/>
                </a:cubicBezTo>
                <a:lnTo>
                  <a:pt x="1676400" y="1261563"/>
                </a:lnTo>
                <a:cubicBezTo>
                  <a:pt x="1676400" y="1338979"/>
                  <a:pt x="1613642" y="1401737"/>
                  <a:pt x="1536226" y="1401737"/>
                </a:cubicBezTo>
                <a:lnTo>
                  <a:pt x="140174" y="1401737"/>
                </a:lnTo>
                <a:cubicBezTo>
                  <a:pt x="62758" y="1401737"/>
                  <a:pt x="0" y="1338979"/>
                  <a:pt x="0" y="1261563"/>
                </a:cubicBezTo>
                <a:lnTo>
                  <a:pt x="0" y="140174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065" tIns="121065" rIns="121065" bIns="12106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Releases Verified Result</a:t>
            </a:r>
            <a:endParaRPr lang="en-US" sz="2100" kern="1200" dirty="0"/>
          </a:p>
        </p:txBody>
      </p:sp>
      <p:pic>
        <p:nvPicPr>
          <p:cNvPr id="28" name="Picture 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58" y="4533163"/>
            <a:ext cx="1776730" cy="203692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16200000">
            <a:off x="7579666" y="3760709"/>
            <a:ext cx="888384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</a:rPr>
              <a:t>NEGATIVE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8888660">
            <a:off x="6668194" y="3584943"/>
            <a:ext cx="94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</a:rPr>
              <a:t>NON-NEGATIVE</a:t>
            </a:r>
            <a:endParaRPr lang="en-US" sz="1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2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 Testing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Alcohol is legal</a:t>
            </a:r>
          </a:p>
          <a:p>
            <a:r>
              <a:rPr lang="en-US" dirty="0" smtClean="0"/>
              <a:t>Just before safety sensitive</a:t>
            </a:r>
          </a:p>
          <a:p>
            <a:r>
              <a:rPr lang="en-US" dirty="0" smtClean="0"/>
              <a:t>Just after safety sensitive</a:t>
            </a:r>
          </a:p>
          <a:p>
            <a:r>
              <a:rPr lang="en-US" dirty="0" smtClean="0"/>
              <a:t>While performing safety sensitive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01254"/>
            <a:ext cx="3962400" cy="2804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517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 Testing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 hour time limit</a:t>
            </a:r>
          </a:p>
          <a:p>
            <a:r>
              <a:rPr lang="en-US" dirty="0" smtClean="0"/>
              <a:t>Can be extended up to 8 hours</a:t>
            </a:r>
          </a:p>
          <a:p>
            <a:r>
              <a:rPr lang="en-US" dirty="0" smtClean="0"/>
              <a:t>After 8 hours must stop all attempts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01254"/>
            <a:ext cx="3962400" cy="2804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59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852453" y="1219605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latin typeface="Calibri" panose="020F0502020204030204" pitchFamily="34" charset="0"/>
              </a:rPr>
              <a:t>Pre-Employment</a:t>
            </a:r>
            <a:endParaRPr lang="en-US" sz="1400" kern="1200" dirty="0">
              <a:latin typeface="Calibri" panose="020F050202020403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rot="1800000">
            <a:off x="5230357" y="2178083"/>
            <a:ext cx="363449" cy="459976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0" y="91995"/>
                </a:moveTo>
                <a:lnTo>
                  <a:pt x="181725" y="91995"/>
                </a:lnTo>
                <a:lnTo>
                  <a:pt x="181725" y="0"/>
                </a:lnTo>
                <a:lnTo>
                  <a:pt x="363449" y="229988"/>
                </a:lnTo>
                <a:lnTo>
                  <a:pt x="181725" y="459976"/>
                </a:lnTo>
                <a:lnTo>
                  <a:pt x="181725" y="367981"/>
                </a:lnTo>
                <a:lnTo>
                  <a:pt x="0" y="367981"/>
                </a:lnTo>
                <a:lnTo>
                  <a:pt x="0" y="919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1994" rIns="109035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7" name="Freeform 6"/>
          <p:cNvSpPr/>
          <p:nvPr/>
        </p:nvSpPr>
        <p:spPr>
          <a:xfrm>
            <a:off x="5626633" y="2243929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Post Accident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 rot="5400000">
            <a:off x="6126355" y="3709425"/>
            <a:ext cx="363449" cy="459976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0" y="91995"/>
                </a:moveTo>
                <a:lnTo>
                  <a:pt x="181725" y="91995"/>
                </a:lnTo>
                <a:lnTo>
                  <a:pt x="181725" y="0"/>
                </a:lnTo>
                <a:lnTo>
                  <a:pt x="363449" y="229988"/>
                </a:lnTo>
                <a:lnTo>
                  <a:pt x="181725" y="459976"/>
                </a:lnTo>
                <a:lnTo>
                  <a:pt x="181725" y="367981"/>
                </a:lnTo>
                <a:lnTo>
                  <a:pt x="0" y="367981"/>
                </a:lnTo>
                <a:lnTo>
                  <a:pt x="0" y="919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994" rIns="109035" bIns="9199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9" name="Freeform 8"/>
          <p:cNvSpPr/>
          <p:nvPr/>
        </p:nvSpPr>
        <p:spPr>
          <a:xfrm>
            <a:off x="5626633" y="4292576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Random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 rot="19800000">
            <a:off x="5248173" y="5251053"/>
            <a:ext cx="363450" cy="459977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363449" y="367981"/>
                </a:moveTo>
                <a:lnTo>
                  <a:pt x="181724" y="367981"/>
                </a:lnTo>
                <a:lnTo>
                  <a:pt x="181724" y="459976"/>
                </a:lnTo>
                <a:lnTo>
                  <a:pt x="0" y="229988"/>
                </a:lnTo>
                <a:lnTo>
                  <a:pt x="181724" y="0"/>
                </a:lnTo>
                <a:lnTo>
                  <a:pt x="181724" y="91995"/>
                </a:lnTo>
                <a:lnTo>
                  <a:pt x="363449" y="91995"/>
                </a:lnTo>
                <a:lnTo>
                  <a:pt x="363449" y="3679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034" tIns="91995" rIns="1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1" name="Freeform 10"/>
          <p:cNvSpPr/>
          <p:nvPr/>
        </p:nvSpPr>
        <p:spPr>
          <a:xfrm>
            <a:off x="3852453" y="5316900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Reasonable Suspicion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rot="1800000">
            <a:off x="3473993" y="5261340"/>
            <a:ext cx="363450" cy="459976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363449" y="367981"/>
                </a:moveTo>
                <a:lnTo>
                  <a:pt x="181724" y="367981"/>
                </a:lnTo>
                <a:lnTo>
                  <a:pt x="181724" y="459976"/>
                </a:lnTo>
                <a:lnTo>
                  <a:pt x="0" y="229988"/>
                </a:lnTo>
                <a:lnTo>
                  <a:pt x="181724" y="0"/>
                </a:lnTo>
                <a:lnTo>
                  <a:pt x="181724" y="91995"/>
                </a:lnTo>
                <a:lnTo>
                  <a:pt x="363449" y="91995"/>
                </a:lnTo>
                <a:lnTo>
                  <a:pt x="363449" y="3679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035" tIns="91995" rIns="0" bIns="9199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3" name="Freeform 12"/>
          <p:cNvSpPr/>
          <p:nvPr/>
        </p:nvSpPr>
        <p:spPr>
          <a:xfrm>
            <a:off x="2078272" y="4292576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latin typeface="Calibri" panose="020F0502020204030204" pitchFamily="34" charset="0"/>
              </a:rPr>
              <a:t>Return to Duty</a:t>
            </a:r>
            <a:endParaRPr lang="en-US" sz="1400" kern="1200" dirty="0">
              <a:latin typeface="Calibri" panose="020F050202020403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 rot="5366780">
            <a:off x="2538414" y="3676488"/>
            <a:ext cx="421978" cy="459977"/>
          </a:xfrm>
          <a:custGeom>
            <a:avLst/>
            <a:gdLst>
              <a:gd name="connsiteX0" fmla="*/ 0 w 421977"/>
              <a:gd name="connsiteY0" fmla="*/ 91995 h 459976"/>
              <a:gd name="connsiteX1" fmla="*/ 210989 w 421977"/>
              <a:gd name="connsiteY1" fmla="*/ 91995 h 459976"/>
              <a:gd name="connsiteX2" fmla="*/ 210989 w 421977"/>
              <a:gd name="connsiteY2" fmla="*/ 0 h 459976"/>
              <a:gd name="connsiteX3" fmla="*/ 421977 w 421977"/>
              <a:gd name="connsiteY3" fmla="*/ 229988 h 459976"/>
              <a:gd name="connsiteX4" fmla="*/ 210989 w 421977"/>
              <a:gd name="connsiteY4" fmla="*/ 459976 h 459976"/>
              <a:gd name="connsiteX5" fmla="*/ 210989 w 421977"/>
              <a:gd name="connsiteY5" fmla="*/ 367981 h 459976"/>
              <a:gd name="connsiteX6" fmla="*/ 0 w 421977"/>
              <a:gd name="connsiteY6" fmla="*/ 367981 h 459976"/>
              <a:gd name="connsiteX7" fmla="*/ 0 w 421977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77" h="459976">
                <a:moveTo>
                  <a:pt x="421977" y="367981"/>
                </a:moveTo>
                <a:lnTo>
                  <a:pt x="210988" y="367981"/>
                </a:lnTo>
                <a:lnTo>
                  <a:pt x="210988" y="459976"/>
                </a:lnTo>
                <a:lnTo>
                  <a:pt x="0" y="229988"/>
                </a:lnTo>
                <a:lnTo>
                  <a:pt x="210988" y="0"/>
                </a:lnTo>
                <a:lnTo>
                  <a:pt x="210988" y="91995"/>
                </a:lnTo>
                <a:lnTo>
                  <a:pt x="421977" y="91995"/>
                </a:lnTo>
                <a:lnTo>
                  <a:pt x="421977" y="3679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594" tIns="91995" rIns="-1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5" name="Freeform 14"/>
          <p:cNvSpPr/>
          <p:nvPr/>
        </p:nvSpPr>
        <p:spPr>
          <a:xfrm>
            <a:off x="2057408" y="2133600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Follow Up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 rot="19980952">
            <a:off x="3455036" y="2132495"/>
            <a:ext cx="345267" cy="459976"/>
          </a:xfrm>
          <a:custGeom>
            <a:avLst/>
            <a:gdLst>
              <a:gd name="connsiteX0" fmla="*/ 0 w 345267"/>
              <a:gd name="connsiteY0" fmla="*/ 91995 h 459976"/>
              <a:gd name="connsiteX1" fmla="*/ 172634 w 345267"/>
              <a:gd name="connsiteY1" fmla="*/ 91995 h 459976"/>
              <a:gd name="connsiteX2" fmla="*/ 172634 w 345267"/>
              <a:gd name="connsiteY2" fmla="*/ 0 h 459976"/>
              <a:gd name="connsiteX3" fmla="*/ 345267 w 345267"/>
              <a:gd name="connsiteY3" fmla="*/ 229988 h 459976"/>
              <a:gd name="connsiteX4" fmla="*/ 172634 w 345267"/>
              <a:gd name="connsiteY4" fmla="*/ 459976 h 459976"/>
              <a:gd name="connsiteX5" fmla="*/ 172634 w 345267"/>
              <a:gd name="connsiteY5" fmla="*/ 367981 h 459976"/>
              <a:gd name="connsiteX6" fmla="*/ 0 w 345267"/>
              <a:gd name="connsiteY6" fmla="*/ 367981 h 459976"/>
              <a:gd name="connsiteX7" fmla="*/ 0 w 345267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267" h="459976">
                <a:moveTo>
                  <a:pt x="0" y="91995"/>
                </a:moveTo>
                <a:lnTo>
                  <a:pt x="172634" y="91995"/>
                </a:lnTo>
                <a:lnTo>
                  <a:pt x="172634" y="0"/>
                </a:lnTo>
                <a:lnTo>
                  <a:pt x="345267" y="229988"/>
                </a:lnTo>
                <a:lnTo>
                  <a:pt x="172634" y="459976"/>
                </a:lnTo>
                <a:lnTo>
                  <a:pt x="172634" y="367981"/>
                </a:lnTo>
                <a:lnTo>
                  <a:pt x="0" y="367981"/>
                </a:lnTo>
                <a:lnTo>
                  <a:pt x="0" y="919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1994" rIns="103580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 Testing</a:t>
            </a:r>
            <a:endParaRPr lang="en-US" dirty="0"/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28" y="2683696"/>
            <a:ext cx="1947862" cy="234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0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49" y="2770188"/>
            <a:ext cx="6692314" cy="3267075"/>
          </a:xfrm>
        </p:spPr>
      </p:pic>
    </p:spTree>
    <p:extLst>
      <p:ext uri="{BB962C8B-B14F-4D97-AF65-F5344CB8AC3E}">
        <p14:creationId xmlns:p14="http://schemas.microsoft.com/office/powerpoint/2010/main" val="300924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Alcohol Testing Form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19200"/>
            <a:ext cx="41148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540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852453" y="1219605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Verified Positive Refusal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rot="1800000">
            <a:off x="5230357" y="2178083"/>
            <a:ext cx="363449" cy="459976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0" y="91995"/>
                </a:moveTo>
                <a:lnTo>
                  <a:pt x="181725" y="91995"/>
                </a:lnTo>
                <a:lnTo>
                  <a:pt x="181725" y="0"/>
                </a:lnTo>
                <a:lnTo>
                  <a:pt x="363449" y="229988"/>
                </a:lnTo>
                <a:lnTo>
                  <a:pt x="181725" y="459976"/>
                </a:lnTo>
                <a:lnTo>
                  <a:pt x="181725" y="367981"/>
                </a:lnTo>
                <a:lnTo>
                  <a:pt x="0" y="367981"/>
                </a:lnTo>
                <a:lnTo>
                  <a:pt x="0" y="919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1994" rIns="109035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7" name="Freeform 6"/>
          <p:cNvSpPr/>
          <p:nvPr/>
        </p:nvSpPr>
        <p:spPr>
          <a:xfrm>
            <a:off x="5626633" y="2243929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Removed Safety Function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 rot="5400000">
            <a:off x="6126355" y="3709425"/>
            <a:ext cx="363449" cy="459976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0" y="91995"/>
                </a:moveTo>
                <a:lnTo>
                  <a:pt x="181725" y="91995"/>
                </a:lnTo>
                <a:lnTo>
                  <a:pt x="181725" y="0"/>
                </a:lnTo>
                <a:lnTo>
                  <a:pt x="363449" y="229988"/>
                </a:lnTo>
                <a:lnTo>
                  <a:pt x="181725" y="459976"/>
                </a:lnTo>
                <a:lnTo>
                  <a:pt x="181725" y="367981"/>
                </a:lnTo>
                <a:lnTo>
                  <a:pt x="0" y="367981"/>
                </a:lnTo>
                <a:lnTo>
                  <a:pt x="0" y="919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994" rIns="109035" bIns="9199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9" name="Freeform 8"/>
          <p:cNvSpPr/>
          <p:nvPr/>
        </p:nvSpPr>
        <p:spPr>
          <a:xfrm>
            <a:off x="5626633" y="4292576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latin typeface="Calibri" panose="020F0502020204030204" pitchFamily="34" charset="0"/>
              </a:rPr>
              <a:t>Employer’s Obligation Provide SAP</a:t>
            </a:r>
            <a:endParaRPr lang="en-US" sz="1400" kern="1200" dirty="0">
              <a:latin typeface="Calibri" panose="020F050202020403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 rot="19800000">
            <a:off x="5248173" y="5251053"/>
            <a:ext cx="363450" cy="459977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363449" y="367981"/>
                </a:moveTo>
                <a:lnTo>
                  <a:pt x="181724" y="367981"/>
                </a:lnTo>
                <a:lnTo>
                  <a:pt x="181724" y="459976"/>
                </a:lnTo>
                <a:lnTo>
                  <a:pt x="0" y="229988"/>
                </a:lnTo>
                <a:lnTo>
                  <a:pt x="181724" y="0"/>
                </a:lnTo>
                <a:lnTo>
                  <a:pt x="181724" y="91995"/>
                </a:lnTo>
                <a:lnTo>
                  <a:pt x="363449" y="91995"/>
                </a:lnTo>
                <a:lnTo>
                  <a:pt x="363449" y="3679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034" tIns="91995" rIns="1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1" name="Freeform 10"/>
          <p:cNvSpPr/>
          <p:nvPr/>
        </p:nvSpPr>
        <p:spPr>
          <a:xfrm>
            <a:off x="3852453" y="5316900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latin typeface="Calibri" panose="020F0502020204030204" pitchFamily="34" charset="0"/>
              </a:rPr>
              <a:t>Substance Abuse Professional</a:t>
            </a:r>
            <a:endParaRPr lang="en-US" sz="1400" kern="1200" dirty="0">
              <a:latin typeface="Calibri" panose="020F050202020403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rot="1800000">
            <a:off x="3473993" y="5261340"/>
            <a:ext cx="363450" cy="459976"/>
          </a:xfrm>
          <a:custGeom>
            <a:avLst/>
            <a:gdLst>
              <a:gd name="connsiteX0" fmla="*/ 0 w 363449"/>
              <a:gd name="connsiteY0" fmla="*/ 91995 h 459976"/>
              <a:gd name="connsiteX1" fmla="*/ 181725 w 363449"/>
              <a:gd name="connsiteY1" fmla="*/ 91995 h 459976"/>
              <a:gd name="connsiteX2" fmla="*/ 181725 w 363449"/>
              <a:gd name="connsiteY2" fmla="*/ 0 h 459976"/>
              <a:gd name="connsiteX3" fmla="*/ 363449 w 363449"/>
              <a:gd name="connsiteY3" fmla="*/ 229988 h 459976"/>
              <a:gd name="connsiteX4" fmla="*/ 181725 w 363449"/>
              <a:gd name="connsiteY4" fmla="*/ 459976 h 459976"/>
              <a:gd name="connsiteX5" fmla="*/ 181725 w 363449"/>
              <a:gd name="connsiteY5" fmla="*/ 367981 h 459976"/>
              <a:gd name="connsiteX6" fmla="*/ 0 w 363449"/>
              <a:gd name="connsiteY6" fmla="*/ 367981 h 459976"/>
              <a:gd name="connsiteX7" fmla="*/ 0 w 363449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49" h="459976">
                <a:moveTo>
                  <a:pt x="363449" y="367981"/>
                </a:moveTo>
                <a:lnTo>
                  <a:pt x="181724" y="367981"/>
                </a:lnTo>
                <a:lnTo>
                  <a:pt x="181724" y="459976"/>
                </a:lnTo>
                <a:lnTo>
                  <a:pt x="0" y="229988"/>
                </a:lnTo>
                <a:lnTo>
                  <a:pt x="181724" y="0"/>
                </a:lnTo>
                <a:lnTo>
                  <a:pt x="181724" y="91995"/>
                </a:lnTo>
                <a:lnTo>
                  <a:pt x="363449" y="91995"/>
                </a:lnTo>
                <a:lnTo>
                  <a:pt x="363449" y="3679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035" tIns="91995" rIns="0" bIns="9199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3" name="Freeform 12"/>
          <p:cNvSpPr/>
          <p:nvPr/>
        </p:nvSpPr>
        <p:spPr>
          <a:xfrm>
            <a:off x="2078272" y="4292576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latin typeface="Calibri" panose="020F0502020204030204" pitchFamily="34" charset="0"/>
              </a:rPr>
              <a:t>Treatment Education</a:t>
            </a:r>
            <a:endParaRPr lang="en-US" sz="1500" kern="1200" dirty="0">
              <a:latin typeface="Calibri" panose="020F050202020403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 rot="5366780">
            <a:off x="2538414" y="3676488"/>
            <a:ext cx="421978" cy="459977"/>
          </a:xfrm>
          <a:custGeom>
            <a:avLst/>
            <a:gdLst>
              <a:gd name="connsiteX0" fmla="*/ 0 w 421977"/>
              <a:gd name="connsiteY0" fmla="*/ 91995 h 459976"/>
              <a:gd name="connsiteX1" fmla="*/ 210989 w 421977"/>
              <a:gd name="connsiteY1" fmla="*/ 91995 h 459976"/>
              <a:gd name="connsiteX2" fmla="*/ 210989 w 421977"/>
              <a:gd name="connsiteY2" fmla="*/ 0 h 459976"/>
              <a:gd name="connsiteX3" fmla="*/ 421977 w 421977"/>
              <a:gd name="connsiteY3" fmla="*/ 229988 h 459976"/>
              <a:gd name="connsiteX4" fmla="*/ 210989 w 421977"/>
              <a:gd name="connsiteY4" fmla="*/ 459976 h 459976"/>
              <a:gd name="connsiteX5" fmla="*/ 210989 w 421977"/>
              <a:gd name="connsiteY5" fmla="*/ 367981 h 459976"/>
              <a:gd name="connsiteX6" fmla="*/ 0 w 421977"/>
              <a:gd name="connsiteY6" fmla="*/ 367981 h 459976"/>
              <a:gd name="connsiteX7" fmla="*/ 0 w 421977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77" h="459976">
                <a:moveTo>
                  <a:pt x="421977" y="367981"/>
                </a:moveTo>
                <a:lnTo>
                  <a:pt x="210988" y="367981"/>
                </a:lnTo>
                <a:lnTo>
                  <a:pt x="210988" y="459976"/>
                </a:lnTo>
                <a:lnTo>
                  <a:pt x="0" y="229988"/>
                </a:lnTo>
                <a:lnTo>
                  <a:pt x="210988" y="0"/>
                </a:lnTo>
                <a:lnTo>
                  <a:pt x="210988" y="91995"/>
                </a:lnTo>
                <a:lnTo>
                  <a:pt x="421977" y="91995"/>
                </a:lnTo>
                <a:lnTo>
                  <a:pt x="421977" y="36798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594" tIns="91995" rIns="-1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15" name="Freeform 14"/>
          <p:cNvSpPr/>
          <p:nvPr/>
        </p:nvSpPr>
        <p:spPr>
          <a:xfrm>
            <a:off x="2057408" y="2133600"/>
            <a:ext cx="1362893" cy="1362893"/>
          </a:xfrm>
          <a:custGeom>
            <a:avLst/>
            <a:gdLst>
              <a:gd name="connsiteX0" fmla="*/ 0 w 1362893"/>
              <a:gd name="connsiteY0" fmla="*/ 681447 h 1362893"/>
              <a:gd name="connsiteX1" fmla="*/ 681447 w 1362893"/>
              <a:gd name="connsiteY1" fmla="*/ 0 h 1362893"/>
              <a:gd name="connsiteX2" fmla="*/ 1362894 w 1362893"/>
              <a:gd name="connsiteY2" fmla="*/ 681447 h 1362893"/>
              <a:gd name="connsiteX3" fmla="*/ 681447 w 1362893"/>
              <a:gd name="connsiteY3" fmla="*/ 1362894 h 1362893"/>
              <a:gd name="connsiteX4" fmla="*/ 0 w 1362893"/>
              <a:gd name="connsiteY4" fmla="*/ 681447 h 136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893" h="1362893">
                <a:moveTo>
                  <a:pt x="0" y="681447"/>
                </a:moveTo>
                <a:cubicBezTo>
                  <a:pt x="0" y="305094"/>
                  <a:pt x="305094" y="0"/>
                  <a:pt x="681447" y="0"/>
                </a:cubicBezTo>
                <a:cubicBezTo>
                  <a:pt x="1057800" y="0"/>
                  <a:pt x="1362894" y="305094"/>
                  <a:pt x="1362894" y="681447"/>
                </a:cubicBezTo>
                <a:cubicBezTo>
                  <a:pt x="1362894" y="1057800"/>
                  <a:pt x="1057800" y="1362894"/>
                  <a:pt x="681447" y="1362894"/>
                </a:cubicBezTo>
                <a:cubicBezTo>
                  <a:pt x="305094" y="1362894"/>
                  <a:pt x="0" y="1057800"/>
                  <a:pt x="0" y="68144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641" tIns="218641" rIns="218641" bIns="21864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latin typeface="Calibri" panose="020F0502020204030204" pitchFamily="34" charset="0"/>
              </a:rPr>
              <a:t>Return to Duty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latin typeface="Calibri" panose="020F0502020204030204" pitchFamily="34" charset="0"/>
              </a:rPr>
              <a:t>Follow Up</a:t>
            </a:r>
            <a:endParaRPr lang="en-US" sz="1400" kern="1200" dirty="0">
              <a:latin typeface="Calibri" panose="020F050202020403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 rot="19980952">
            <a:off x="3455036" y="2132495"/>
            <a:ext cx="345267" cy="459976"/>
          </a:xfrm>
          <a:custGeom>
            <a:avLst/>
            <a:gdLst>
              <a:gd name="connsiteX0" fmla="*/ 0 w 345267"/>
              <a:gd name="connsiteY0" fmla="*/ 91995 h 459976"/>
              <a:gd name="connsiteX1" fmla="*/ 172634 w 345267"/>
              <a:gd name="connsiteY1" fmla="*/ 91995 h 459976"/>
              <a:gd name="connsiteX2" fmla="*/ 172634 w 345267"/>
              <a:gd name="connsiteY2" fmla="*/ 0 h 459976"/>
              <a:gd name="connsiteX3" fmla="*/ 345267 w 345267"/>
              <a:gd name="connsiteY3" fmla="*/ 229988 h 459976"/>
              <a:gd name="connsiteX4" fmla="*/ 172634 w 345267"/>
              <a:gd name="connsiteY4" fmla="*/ 459976 h 459976"/>
              <a:gd name="connsiteX5" fmla="*/ 172634 w 345267"/>
              <a:gd name="connsiteY5" fmla="*/ 367981 h 459976"/>
              <a:gd name="connsiteX6" fmla="*/ 0 w 345267"/>
              <a:gd name="connsiteY6" fmla="*/ 367981 h 459976"/>
              <a:gd name="connsiteX7" fmla="*/ 0 w 345267"/>
              <a:gd name="connsiteY7" fmla="*/ 91995 h 4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267" h="459976">
                <a:moveTo>
                  <a:pt x="0" y="91995"/>
                </a:moveTo>
                <a:lnTo>
                  <a:pt x="172634" y="91995"/>
                </a:lnTo>
                <a:lnTo>
                  <a:pt x="172634" y="0"/>
                </a:lnTo>
                <a:lnTo>
                  <a:pt x="345267" y="229988"/>
                </a:lnTo>
                <a:lnTo>
                  <a:pt x="172634" y="459976"/>
                </a:lnTo>
                <a:lnTo>
                  <a:pt x="172634" y="367981"/>
                </a:lnTo>
                <a:lnTo>
                  <a:pt x="0" y="367981"/>
                </a:lnTo>
                <a:lnTo>
                  <a:pt x="0" y="919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1994" rIns="103580" bIns="91995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or Refusal</a:t>
            </a:r>
            <a:endParaRPr lang="en-US" dirty="0"/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069" y="2926556"/>
            <a:ext cx="1619659" cy="20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458199" cy="4927600"/>
          </a:xfrm>
        </p:spPr>
        <p:txBody>
          <a:bodyPr/>
          <a:lstStyle/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USING NON-DOT FORMS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TESTING NON-CDL REQUIRED DRIVERS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IMPROPER RECORDKEEPING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RANDOM CONSORTIUM MANAGEMENT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POSITIVE/REFUSAL TEST RESULT MANAGEMENT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MISTAKES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19200"/>
            <a:ext cx="2364615" cy="208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8458200" cy="354919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THANK YOU!</a:t>
            </a:r>
            <a:endParaRPr lang="en-US" sz="6000" dirty="0"/>
          </a:p>
        </p:txBody>
      </p:sp>
      <p:pic>
        <p:nvPicPr>
          <p:cNvPr id="2050" name="Picture 2" descr="Y:\misc\pwi logo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706" y="1143000"/>
            <a:ext cx="3780459" cy="16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3124200"/>
            <a:ext cx="5739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Loss contro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806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0"/>
            <a:ext cx="59436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0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62200"/>
            <a:ext cx="3420189" cy="4339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6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09800"/>
            <a:ext cx="3604895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029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0"/>
            <a:ext cx="57912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152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0"/>
            <a:ext cx="40386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460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0"/>
            <a:ext cx="3819575" cy="4332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62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8458200" cy="354919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2050" name="Picture 2" descr="Y:\misc\pwi logo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706" y="1143000"/>
            <a:ext cx="3780459" cy="16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3124200"/>
            <a:ext cx="5739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Loss contro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29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11842</TotalTime>
  <Words>223</Words>
  <Application>Microsoft Office PowerPoint</Application>
  <PresentationFormat>On-screen Show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Theme2</vt:lpstr>
      <vt:lpstr>Drug &amp; Alcohol Testing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Drug &amp; Alcohol Testing</vt:lpstr>
      <vt:lpstr>DOT Drug &amp; Alcohol Testing Policy  and Driver Education</vt:lpstr>
      <vt:lpstr>Supervisor Training</vt:lpstr>
      <vt:lpstr>DOT Required Drug Testing</vt:lpstr>
      <vt:lpstr>Drug &amp; Alcohol Testing</vt:lpstr>
      <vt:lpstr>Federal Drug Testing Form</vt:lpstr>
      <vt:lpstr>PowerPoint Presentation</vt:lpstr>
      <vt:lpstr>Alcohol Testing</vt:lpstr>
      <vt:lpstr>Alcohol Testing</vt:lpstr>
      <vt:lpstr>Alcohol Testing</vt:lpstr>
      <vt:lpstr>Federal Alcohol Testing Form</vt:lpstr>
      <vt:lpstr>Positive or Refusal</vt:lpstr>
      <vt:lpstr>COMMON MISTAKES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Hours of Service 101</dc:title>
  <dc:creator>Brendan Riley</dc:creator>
  <cp:lastModifiedBy>Brendan Riley</cp:lastModifiedBy>
  <cp:revision>101</cp:revision>
  <dcterms:created xsi:type="dcterms:W3CDTF">2015-08-04T19:21:35Z</dcterms:created>
  <dcterms:modified xsi:type="dcterms:W3CDTF">2015-12-04T19:30:03Z</dcterms:modified>
</cp:coreProperties>
</file>