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20" r:id="rId4"/>
    <p:sldId id="291" r:id="rId5"/>
    <p:sldId id="298" r:id="rId6"/>
    <p:sldId id="300" r:id="rId7"/>
    <p:sldId id="283" r:id="rId8"/>
    <p:sldId id="289" r:id="rId9"/>
    <p:sldId id="313" r:id="rId10"/>
    <p:sldId id="314" r:id="rId11"/>
    <p:sldId id="315" r:id="rId12"/>
    <p:sldId id="316" r:id="rId13"/>
    <p:sldId id="321" r:id="rId14"/>
    <p:sldId id="317" r:id="rId15"/>
    <p:sldId id="288" r:id="rId16"/>
    <p:sldId id="318" r:id="rId17"/>
    <p:sldId id="319" r:id="rId18"/>
    <p:sldId id="31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54D"/>
    <a:srgbClr val="B50794"/>
    <a:srgbClr val="8D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24" autoAdjust="0"/>
  </p:normalViewPr>
  <p:slideViewPr>
    <p:cSldViewPr>
      <p:cViewPr varScale="1">
        <p:scale>
          <a:sx n="75" d="100"/>
          <a:sy n="7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96200" y="5486400"/>
            <a:ext cx="1193800" cy="119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42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1pPr>
            <a:lvl2pPr>
              <a:spcBef>
                <a:spcPts val="1000"/>
              </a:spcBef>
              <a:buClr>
                <a:srgbClr val="69BE2B"/>
              </a:buClr>
              <a:buFont typeface="Wingdings" pitchFamily="2" charset="2"/>
              <a:buChar char="§"/>
              <a:defRPr/>
            </a:lvl2pPr>
            <a:lvl3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3pPr>
            <a:lvl4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4pPr>
            <a:lvl5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sz="2600" kern="1200">
          <a:solidFill>
            <a:srgbClr val="59595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www.psp.fmcsa.dot.gov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Driver Qualification &amp;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PayneWest Insurance 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Loss Control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Presentation by: Brendan Riley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Y:\misc\pwi logo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21412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CDL Expiration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Medical Card Expiration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Annual MVR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MVR Review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Certification of Violations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Training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www.psp.fmcsa.dot.gov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Driver’s written consent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 Years of Crash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36 Months of Roadside Inspection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$25.00 Annual Fee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$10.00 per 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DVIR*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927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 COMPLIANT EMPLOYMENT APPLICATION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PROOF OF PREVIOUS EMPLOYER INVESTIGATION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ALLOWING DOCUMENTS TO EXPIRE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NON QUALIFIED DRIVERS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NON ENGLISH SPEAKING DRIVERS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19600"/>
            <a:ext cx="2364615" cy="2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940091" cy="426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419600"/>
            <a:ext cx="6141783" cy="2452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105400"/>
            <a:ext cx="2362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ENTRY LEVEL</a:t>
            </a:r>
            <a:endParaRPr lang="en-US" sz="32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04800" y="1752600"/>
            <a:ext cx="8458199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Hours of Service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Driver Qualification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Whistle Blower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Wellness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78756"/>
            <a:ext cx="6141783" cy="2452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646" y="4267200"/>
            <a:ext cx="2362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LCV</a:t>
            </a:r>
            <a:endParaRPr lang="en-US" sz="32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63061" y="1689387"/>
            <a:ext cx="8458199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Training for Vehicles over 80,000 lbs. GVW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Must be Performed by Qualified Instructors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5862"/>
            <a:ext cx="9144000" cy="836762"/>
          </a:xfrm>
        </p:spPr>
        <p:txBody>
          <a:bodyPr/>
          <a:lstStyle/>
          <a:p>
            <a:r>
              <a:rPr lang="en-US" dirty="0" smtClean="0"/>
              <a:t>CSA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733799" cy="18957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5181600" cy="189571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526478" y="4238565"/>
            <a:ext cx="1855584" cy="1530469"/>
          </a:xfrm>
          <a:custGeom>
            <a:avLst/>
            <a:gdLst>
              <a:gd name="connsiteX0" fmla="*/ 0 w 1855584"/>
              <a:gd name="connsiteY0" fmla="*/ 153047 h 1530469"/>
              <a:gd name="connsiteX1" fmla="*/ 153047 w 1855584"/>
              <a:gd name="connsiteY1" fmla="*/ 0 h 1530469"/>
              <a:gd name="connsiteX2" fmla="*/ 1702537 w 1855584"/>
              <a:gd name="connsiteY2" fmla="*/ 0 h 1530469"/>
              <a:gd name="connsiteX3" fmla="*/ 1855584 w 1855584"/>
              <a:gd name="connsiteY3" fmla="*/ 153047 h 1530469"/>
              <a:gd name="connsiteX4" fmla="*/ 1855584 w 1855584"/>
              <a:gd name="connsiteY4" fmla="*/ 1377422 h 1530469"/>
              <a:gd name="connsiteX5" fmla="*/ 1702537 w 1855584"/>
              <a:gd name="connsiteY5" fmla="*/ 1530469 h 1530469"/>
              <a:gd name="connsiteX6" fmla="*/ 153047 w 1855584"/>
              <a:gd name="connsiteY6" fmla="*/ 1530469 h 1530469"/>
              <a:gd name="connsiteX7" fmla="*/ 0 w 1855584"/>
              <a:gd name="connsiteY7" fmla="*/ 1377422 h 1530469"/>
              <a:gd name="connsiteX8" fmla="*/ 0 w 1855584"/>
              <a:gd name="connsiteY8" fmla="*/ 153047 h 153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584" h="1530469">
                <a:moveTo>
                  <a:pt x="0" y="153047"/>
                </a:moveTo>
                <a:cubicBezTo>
                  <a:pt x="0" y="68521"/>
                  <a:pt x="68521" y="0"/>
                  <a:pt x="153047" y="0"/>
                </a:cubicBezTo>
                <a:lnTo>
                  <a:pt x="1702537" y="0"/>
                </a:lnTo>
                <a:cubicBezTo>
                  <a:pt x="1787063" y="0"/>
                  <a:pt x="1855584" y="68521"/>
                  <a:pt x="1855584" y="153047"/>
                </a:cubicBezTo>
                <a:lnTo>
                  <a:pt x="1855584" y="1377422"/>
                </a:lnTo>
                <a:cubicBezTo>
                  <a:pt x="1855584" y="1461948"/>
                  <a:pt x="1787063" y="1530469"/>
                  <a:pt x="1702537" y="1530469"/>
                </a:cubicBezTo>
                <a:lnTo>
                  <a:pt x="153047" y="1530469"/>
                </a:lnTo>
                <a:cubicBezTo>
                  <a:pt x="68521" y="1530469"/>
                  <a:pt x="0" y="1461948"/>
                  <a:pt x="0" y="1377422"/>
                </a:cubicBezTo>
                <a:lnTo>
                  <a:pt x="0" y="153047"/>
                </a:lnTo>
                <a:close/>
              </a:path>
            </a:pathLst>
          </a:custGeom>
          <a:ln>
            <a:solidFill>
              <a:srgbClr val="07B54D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130" tIns="77130" rIns="77130" bIns="405088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latin typeface="Calibri" panose="020F0502020204030204" pitchFamily="34" charset="0"/>
              </a:rPr>
              <a:t>Roadside Inspection</a:t>
            </a:r>
            <a:endParaRPr lang="en-US" sz="2200" kern="1200" dirty="0">
              <a:latin typeface="Calibri" panose="020F0502020204030204" pitchFamily="34" charset="0"/>
            </a:endParaRPr>
          </a:p>
        </p:txBody>
      </p:sp>
      <p:sp>
        <p:nvSpPr>
          <p:cNvPr id="9" name="Shape 8"/>
          <p:cNvSpPr/>
          <p:nvPr/>
        </p:nvSpPr>
        <p:spPr>
          <a:xfrm>
            <a:off x="2584302" y="4657070"/>
            <a:ext cx="1966599" cy="1966599"/>
          </a:xfrm>
          <a:prstGeom prst="leftCircularArrow">
            <a:avLst>
              <a:gd name="adj1" fmla="val 2752"/>
              <a:gd name="adj2" fmla="val 335434"/>
              <a:gd name="adj3" fmla="val 2110944"/>
              <a:gd name="adj4" fmla="val 9024489"/>
              <a:gd name="adj5" fmla="val 3210"/>
            </a:avLst>
          </a:prstGeom>
          <a:solidFill>
            <a:srgbClr val="07B54D"/>
          </a:solidFill>
          <a:ln>
            <a:solidFill>
              <a:srgbClr val="07B54D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938830" y="5441076"/>
            <a:ext cx="1649408" cy="655915"/>
          </a:xfrm>
          <a:custGeom>
            <a:avLst/>
            <a:gdLst>
              <a:gd name="connsiteX0" fmla="*/ 0 w 1649408"/>
              <a:gd name="connsiteY0" fmla="*/ 65592 h 655915"/>
              <a:gd name="connsiteX1" fmla="*/ 65592 w 1649408"/>
              <a:gd name="connsiteY1" fmla="*/ 0 h 655915"/>
              <a:gd name="connsiteX2" fmla="*/ 1583817 w 1649408"/>
              <a:gd name="connsiteY2" fmla="*/ 0 h 655915"/>
              <a:gd name="connsiteX3" fmla="*/ 1649409 w 1649408"/>
              <a:gd name="connsiteY3" fmla="*/ 65592 h 655915"/>
              <a:gd name="connsiteX4" fmla="*/ 1649408 w 1649408"/>
              <a:gd name="connsiteY4" fmla="*/ 590324 h 655915"/>
              <a:gd name="connsiteX5" fmla="*/ 1583816 w 1649408"/>
              <a:gd name="connsiteY5" fmla="*/ 655916 h 655915"/>
              <a:gd name="connsiteX6" fmla="*/ 65592 w 1649408"/>
              <a:gd name="connsiteY6" fmla="*/ 655915 h 655915"/>
              <a:gd name="connsiteX7" fmla="*/ 0 w 1649408"/>
              <a:gd name="connsiteY7" fmla="*/ 590323 h 655915"/>
              <a:gd name="connsiteX8" fmla="*/ 0 w 1649408"/>
              <a:gd name="connsiteY8" fmla="*/ 65592 h 65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9408" h="655915">
                <a:moveTo>
                  <a:pt x="0" y="65592"/>
                </a:moveTo>
                <a:cubicBezTo>
                  <a:pt x="0" y="29367"/>
                  <a:pt x="29367" y="0"/>
                  <a:pt x="65592" y="0"/>
                </a:cubicBezTo>
                <a:lnTo>
                  <a:pt x="1583817" y="0"/>
                </a:lnTo>
                <a:cubicBezTo>
                  <a:pt x="1620042" y="0"/>
                  <a:pt x="1649409" y="29367"/>
                  <a:pt x="1649409" y="65592"/>
                </a:cubicBezTo>
                <a:cubicBezTo>
                  <a:pt x="1649409" y="240503"/>
                  <a:pt x="1649408" y="415413"/>
                  <a:pt x="1649408" y="590324"/>
                </a:cubicBezTo>
                <a:cubicBezTo>
                  <a:pt x="1649408" y="626549"/>
                  <a:pt x="1620041" y="655916"/>
                  <a:pt x="1583816" y="655916"/>
                </a:cubicBezTo>
                <a:lnTo>
                  <a:pt x="65592" y="655915"/>
                </a:lnTo>
                <a:cubicBezTo>
                  <a:pt x="29367" y="655915"/>
                  <a:pt x="0" y="626548"/>
                  <a:pt x="0" y="590323"/>
                </a:cubicBezTo>
                <a:lnTo>
                  <a:pt x="0" y="65592"/>
                </a:lnTo>
                <a:close/>
              </a:path>
            </a:pathLst>
          </a:custGeom>
          <a:solidFill>
            <a:srgbClr val="07B54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26" tIns="48421" rIns="63026" bIns="4842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latin typeface="Calibri" panose="020F0502020204030204" pitchFamily="34" charset="0"/>
              </a:rPr>
              <a:t>Safety Data</a:t>
            </a:r>
            <a:endParaRPr lang="en-US" sz="23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845919" y="4238565"/>
            <a:ext cx="1855584" cy="1530469"/>
          </a:xfrm>
          <a:custGeom>
            <a:avLst/>
            <a:gdLst>
              <a:gd name="connsiteX0" fmla="*/ 0 w 1855584"/>
              <a:gd name="connsiteY0" fmla="*/ 153047 h 1530469"/>
              <a:gd name="connsiteX1" fmla="*/ 153047 w 1855584"/>
              <a:gd name="connsiteY1" fmla="*/ 0 h 1530469"/>
              <a:gd name="connsiteX2" fmla="*/ 1702537 w 1855584"/>
              <a:gd name="connsiteY2" fmla="*/ 0 h 1530469"/>
              <a:gd name="connsiteX3" fmla="*/ 1855584 w 1855584"/>
              <a:gd name="connsiteY3" fmla="*/ 153047 h 1530469"/>
              <a:gd name="connsiteX4" fmla="*/ 1855584 w 1855584"/>
              <a:gd name="connsiteY4" fmla="*/ 1377422 h 1530469"/>
              <a:gd name="connsiteX5" fmla="*/ 1702537 w 1855584"/>
              <a:gd name="connsiteY5" fmla="*/ 1530469 h 1530469"/>
              <a:gd name="connsiteX6" fmla="*/ 153047 w 1855584"/>
              <a:gd name="connsiteY6" fmla="*/ 1530469 h 1530469"/>
              <a:gd name="connsiteX7" fmla="*/ 0 w 1855584"/>
              <a:gd name="connsiteY7" fmla="*/ 1377422 h 1530469"/>
              <a:gd name="connsiteX8" fmla="*/ 0 w 1855584"/>
              <a:gd name="connsiteY8" fmla="*/ 153047 h 153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584" h="1530469">
                <a:moveTo>
                  <a:pt x="0" y="153047"/>
                </a:moveTo>
                <a:cubicBezTo>
                  <a:pt x="0" y="68521"/>
                  <a:pt x="68521" y="0"/>
                  <a:pt x="153047" y="0"/>
                </a:cubicBezTo>
                <a:lnTo>
                  <a:pt x="1702537" y="0"/>
                </a:lnTo>
                <a:cubicBezTo>
                  <a:pt x="1787063" y="0"/>
                  <a:pt x="1855584" y="68521"/>
                  <a:pt x="1855584" y="153047"/>
                </a:cubicBezTo>
                <a:lnTo>
                  <a:pt x="1855584" y="1377422"/>
                </a:lnTo>
                <a:cubicBezTo>
                  <a:pt x="1855584" y="1461948"/>
                  <a:pt x="1787063" y="1530469"/>
                  <a:pt x="1702537" y="1530469"/>
                </a:cubicBezTo>
                <a:lnTo>
                  <a:pt x="153047" y="1530469"/>
                </a:lnTo>
                <a:cubicBezTo>
                  <a:pt x="68521" y="1530469"/>
                  <a:pt x="0" y="1461948"/>
                  <a:pt x="0" y="1377422"/>
                </a:cubicBezTo>
                <a:lnTo>
                  <a:pt x="0" y="153047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130" tIns="405088" rIns="77130" bIns="7713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latin typeface="Calibri" panose="020F0502020204030204" pitchFamily="34" charset="0"/>
              </a:rPr>
              <a:t>7 BASICS</a:t>
            </a:r>
            <a:endParaRPr lang="en-US" sz="2200" kern="1200" dirty="0">
              <a:latin typeface="Calibri" panose="020F0502020204030204" pitchFamily="34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latin typeface="Calibri" panose="020F0502020204030204" pitchFamily="34" charset="0"/>
              </a:rPr>
              <a:t>24 Months</a:t>
            </a:r>
            <a:endParaRPr lang="en-US" sz="2200" kern="1200" dirty="0">
              <a:latin typeface="Calibri" panose="020F0502020204030204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>
            <a:off x="4888280" y="3323922"/>
            <a:ext cx="2203701" cy="2203701"/>
          </a:xfrm>
          <a:prstGeom prst="circularArrow">
            <a:avLst>
              <a:gd name="adj1" fmla="val 2456"/>
              <a:gd name="adj2" fmla="val 297290"/>
              <a:gd name="adj3" fmla="val 19527199"/>
              <a:gd name="adj4" fmla="val 12575511"/>
              <a:gd name="adj5" fmla="val 2865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4258271" y="3910607"/>
            <a:ext cx="1649408" cy="655915"/>
          </a:xfrm>
          <a:custGeom>
            <a:avLst/>
            <a:gdLst>
              <a:gd name="connsiteX0" fmla="*/ 0 w 1649408"/>
              <a:gd name="connsiteY0" fmla="*/ 65592 h 655915"/>
              <a:gd name="connsiteX1" fmla="*/ 65592 w 1649408"/>
              <a:gd name="connsiteY1" fmla="*/ 0 h 655915"/>
              <a:gd name="connsiteX2" fmla="*/ 1583817 w 1649408"/>
              <a:gd name="connsiteY2" fmla="*/ 0 h 655915"/>
              <a:gd name="connsiteX3" fmla="*/ 1649409 w 1649408"/>
              <a:gd name="connsiteY3" fmla="*/ 65592 h 655915"/>
              <a:gd name="connsiteX4" fmla="*/ 1649408 w 1649408"/>
              <a:gd name="connsiteY4" fmla="*/ 590324 h 655915"/>
              <a:gd name="connsiteX5" fmla="*/ 1583816 w 1649408"/>
              <a:gd name="connsiteY5" fmla="*/ 655916 h 655915"/>
              <a:gd name="connsiteX6" fmla="*/ 65592 w 1649408"/>
              <a:gd name="connsiteY6" fmla="*/ 655915 h 655915"/>
              <a:gd name="connsiteX7" fmla="*/ 0 w 1649408"/>
              <a:gd name="connsiteY7" fmla="*/ 590323 h 655915"/>
              <a:gd name="connsiteX8" fmla="*/ 0 w 1649408"/>
              <a:gd name="connsiteY8" fmla="*/ 65592 h 65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9408" h="655915">
                <a:moveTo>
                  <a:pt x="0" y="65592"/>
                </a:moveTo>
                <a:cubicBezTo>
                  <a:pt x="0" y="29367"/>
                  <a:pt x="29367" y="0"/>
                  <a:pt x="65592" y="0"/>
                </a:cubicBezTo>
                <a:lnTo>
                  <a:pt x="1583817" y="0"/>
                </a:lnTo>
                <a:cubicBezTo>
                  <a:pt x="1620042" y="0"/>
                  <a:pt x="1649409" y="29367"/>
                  <a:pt x="1649409" y="65592"/>
                </a:cubicBezTo>
                <a:cubicBezTo>
                  <a:pt x="1649409" y="240503"/>
                  <a:pt x="1649408" y="415413"/>
                  <a:pt x="1649408" y="590324"/>
                </a:cubicBezTo>
                <a:cubicBezTo>
                  <a:pt x="1649408" y="626549"/>
                  <a:pt x="1620041" y="655916"/>
                  <a:pt x="1583816" y="655916"/>
                </a:cubicBezTo>
                <a:lnTo>
                  <a:pt x="65592" y="655915"/>
                </a:lnTo>
                <a:cubicBezTo>
                  <a:pt x="29367" y="655915"/>
                  <a:pt x="0" y="626548"/>
                  <a:pt x="0" y="590323"/>
                </a:cubicBezTo>
                <a:lnTo>
                  <a:pt x="0" y="655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26" tIns="48421" rIns="63026" bIns="4842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latin typeface="Calibri" panose="020F0502020204030204" pitchFamily="34" charset="0"/>
              </a:rPr>
              <a:t>BASIC</a:t>
            </a:r>
            <a:endParaRPr lang="en-US" sz="23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65361" y="4238565"/>
            <a:ext cx="1855584" cy="1530469"/>
          </a:xfrm>
          <a:custGeom>
            <a:avLst/>
            <a:gdLst>
              <a:gd name="connsiteX0" fmla="*/ 0 w 1855584"/>
              <a:gd name="connsiteY0" fmla="*/ 153047 h 1530469"/>
              <a:gd name="connsiteX1" fmla="*/ 153047 w 1855584"/>
              <a:gd name="connsiteY1" fmla="*/ 0 h 1530469"/>
              <a:gd name="connsiteX2" fmla="*/ 1702537 w 1855584"/>
              <a:gd name="connsiteY2" fmla="*/ 0 h 1530469"/>
              <a:gd name="connsiteX3" fmla="*/ 1855584 w 1855584"/>
              <a:gd name="connsiteY3" fmla="*/ 153047 h 1530469"/>
              <a:gd name="connsiteX4" fmla="*/ 1855584 w 1855584"/>
              <a:gd name="connsiteY4" fmla="*/ 1377422 h 1530469"/>
              <a:gd name="connsiteX5" fmla="*/ 1702537 w 1855584"/>
              <a:gd name="connsiteY5" fmla="*/ 1530469 h 1530469"/>
              <a:gd name="connsiteX6" fmla="*/ 153047 w 1855584"/>
              <a:gd name="connsiteY6" fmla="*/ 1530469 h 1530469"/>
              <a:gd name="connsiteX7" fmla="*/ 0 w 1855584"/>
              <a:gd name="connsiteY7" fmla="*/ 1377422 h 1530469"/>
              <a:gd name="connsiteX8" fmla="*/ 0 w 1855584"/>
              <a:gd name="connsiteY8" fmla="*/ 153047 h 153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5584" h="1530469">
                <a:moveTo>
                  <a:pt x="0" y="153047"/>
                </a:moveTo>
                <a:cubicBezTo>
                  <a:pt x="0" y="68521"/>
                  <a:pt x="68521" y="0"/>
                  <a:pt x="153047" y="0"/>
                </a:cubicBezTo>
                <a:lnTo>
                  <a:pt x="1702537" y="0"/>
                </a:lnTo>
                <a:cubicBezTo>
                  <a:pt x="1787063" y="0"/>
                  <a:pt x="1855584" y="68521"/>
                  <a:pt x="1855584" y="153047"/>
                </a:cubicBezTo>
                <a:lnTo>
                  <a:pt x="1855584" y="1377422"/>
                </a:lnTo>
                <a:cubicBezTo>
                  <a:pt x="1855584" y="1461948"/>
                  <a:pt x="1787063" y="1530469"/>
                  <a:pt x="1702537" y="1530469"/>
                </a:cubicBezTo>
                <a:lnTo>
                  <a:pt x="153047" y="1530469"/>
                </a:lnTo>
                <a:cubicBezTo>
                  <a:pt x="68521" y="1530469"/>
                  <a:pt x="0" y="1461948"/>
                  <a:pt x="0" y="1377422"/>
                </a:cubicBezTo>
                <a:lnTo>
                  <a:pt x="0" y="153047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130" tIns="77130" rIns="77130" bIns="405088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latin typeface="Calibri" panose="020F0502020204030204" pitchFamily="34" charset="0"/>
              </a:rPr>
              <a:t>Investigation</a:t>
            </a:r>
            <a:endParaRPr lang="en-US" sz="2200" kern="1200" dirty="0">
              <a:latin typeface="Calibri" panose="020F0502020204030204" pitchFamily="34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kern="1200" dirty="0" smtClean="0">
                <a:latin typeface="Calibri" panose="020F0502020204030204" pitchFamily="34" charset="0"/>
              </a:rPr>
              <a:t>Audit</a:t>
            </a:r>
            <a:endParaRPr lang="en-US" sz="2200" kern="1200" dirty="0">
              <a:latin typeface="Calibri" panose="020F05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577713" y="5441076"/>
            <a:ext cx="1649408" cy="655915"/>
          </a:xfrm>
          <a:custGeom>
            <a:avLst/>
            <a:gdLst>
              <a:gd name="connsiteX0" fmla="*/ 0 w 1649408"/>
              <a:gd name="connsiteY0" fmla="*/ 65592 h 655915"/>
              <a:gd name="connsiteX1" fmla="*/ 65592 w 1649408"/>
              <a:gd name="connsiteY1" fmla="*/ 0 h 655915"/>
              <a:gd name="connsiteX2" fmla="*/ 1583817 w 1649408"/>
              <a:gd name="connsiteY2" fmla="*/ 0 h 655915"/>
              <a:gd name="connsiteX3" fmla="*/ 1649409 w 1649408"/>
              <a:gd name="connsiteY3" fmla="*/ 65592 h 655915"/>
              <a:gd name="connsiteX4" fmla="*/ 1649408 w 1649408"/>
              <a:gd name="connsiteY4" fmla="*/ 590324 h 655915"/>
              <a:gd name="connsiteX5" fmla="*/ 1583816 w 1649408"/>
              <a:gd name="connsiteY5" fmla="*/ 655916 h 655915"/>
              <a:gd name="connsiteX6" fmla="*/ 65592 w 1649408"/>
              <a:gd name="connsiteY6" fmla="*/ 655915 h 655915"/>
              <a:gd name="connsiteX7" fmla="*/ 0 w 1649408"/>
              <a:gd name="connsiteY7" fmla="*/ 590323 h 655915"/>
              <a:gd name="connsiteX8" fmla="*/ 0 w 1649408"/>
              <a:gd name="connsiteY8" fmla="*/ 65592 h 65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9408" h="655915">
                <a:moveTo>
                  <a:pt x="0" y="65592"/>
                </a:moveTo>
                <a:cubicBezTo>
                  <a:pt x="0" y="29367"/>
                  <a:pt x="29367" y="0"/>
                  <a:pt x="65592" y="0"/>
                </a:cubicBezTo>
                <a:lnTo>
                  <a:pt x="1583817" y="0"/>
                </a:lnTo>
                <a:cubicBezTo>
                  <a:pt x="1620042" y="0"/>
                  <a:pt x="1649409" y="29367"/>
                  <a:pt x="1649409" y="65592"/>
                </a:cubicBezTo>
                <a:cubicBezTo>
                  <a:pt x="1649409" y="240503"/>
                  <a:pt x="1649408" y="415413"/>
                  <a:pt x="1649408" y="590324"/>
                </a:cubicBezTo>
                <a:cubicBezTo>
                  <a:pt x="1649408" y="626549"/>
                  <a:pt x="1620041" y="655916"/>
                  <a:pt x="1583816" y="655916"/>
                </a:cubicBezTo>
                <a:lnTo>
                  <a:pt x="65592" y="655915"/>
                </a:lnTo>
                <a:cubicBezTo>
                  <a:pt x="29367" y="655915"/>
                  <a:pt x="0" y="626548"/>
                  <a:pt x="0" y="590323"/>
                </a:cubicBezTo>
                <a:lnTo>
                  <a:pt x="0" y="6559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026" tIns="48421" rIns="63026" bIns="4842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>
                <a:latin typeface="Calibri" panose="020F0502020204030204" pitchFamily="34" charset="0"/>
              </a:rPr>
              <a:t>Intervention</a:t>
            </a:r>
            <a:endParaRPr lang="en-US" sz="23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1524000" y="1457325"/>
            <a:ext cx="6096000" cy="719549"/>
          </a:xfrm>
          <a:custGeom>
            <a:avLst/>
            <a:gdLst>
              <a:gd name="connsiteX0" fmla="*/ 0 w 6096000"/>
              <a:gd name="connsiteY0" fmla="*/ 119927 h 719549"/>
              <a:gd name="connsiteX1" fmla="*/ 119927 w 6096000"/>
              <a:gd name="connsiteY1" fmla="*/ 0 h 719549"/>
              <a:gd name="connsiteX2" fmla="*/ 5976073 w 6096000"/>
              <a:gd name="connsiteY2" fmla="*/ 0 h 719549"/>
              <a:gd name="connsiteX3" fmla="*/ 6096000 w 6096000"/>
              <a:gd name="connsiteY3" fmla="*/ 119927 h 719549"/>
              <a:gd name="connsiteX4" fmla="*/ 6096000 w 6096000"/>
              <a:gd name="connsiteY4" fmla="*/ 599622 h 719549"/>
              <a:gd name="connsiteX5" fmla="*/ 5976073 w 6096000"/>
              <a:gd name="connsiteY5" fmla="*/ 719549 h 719549"/>
              <a:gd name="connsiteX6" fmla="*/ 119927 w 6096000"/>
              <a:gd name="connsiteY6" fmla="*/ 719549 h 719549"/>
              <a:gd name="connsiteX7" fmla="*/ 0 w 6096000"/>
              <a:gd name="connsiteY7" fmla="*/ 599622 h 719549"/>
              <a:gd name="connsiteX8" fmla="*/ 0 w 6096000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976073" y="0"/>
                </a:lnTo>
                <a:cubicBezTo>
                  <a:pt x="6042307" y="0"/>
                  <a:pt x="6096000" y="53693"/>
                  <a:pt x="6096000" y="119927"/>
                </a:cubicBezTo>
                <a:lnTo>
                  <a:pt x="6096000" y="599622"/>
                </a:lnTo>
                <a:cubicBezTo>
                  <a:pt x="6096000" y="665856"/>
                  <a:pt x="6042307" y="719549"/>
                  <a:pt x="5976073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Qualification of Drivers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524000" y="2263274"/>
            <a:ext cx="6096000" cy="719549"/>
          </a:xfrm>
          <a:custGeom>
            <a:avLst/>
            <a:gdLst>
              <a:gd name="connsiteX0" fmla="*/ 0 w 6096000"/>
              <a:gd name="connsiteY0" fmla="*/ 119927 h 719549"/>
              <a:gd name="connsiteX1" fmla="*/ 119927 w 6096000"/>
              <a:gd name="connsiteY1" fmla="*/ 0 h 719549"/>
              <a:gd name="connsiteX2" fmla="*/ 5976073 w 6096000"/>
              <a:gd name="connsiteY2" fmla="*/ 0 h 719549"/>
              <a:gd name="connsiteX3" fmla="*/ 6096000 w 6096000"/>
              <a:gd name="connsiteY3" fmla="*/ 119927 h 719549"/>
              <a:gd name="connsiteX4" fmla="*/ 6096000 w 6096000"/>
              <a:gd name="connsiteY4" fmla="*/ 599622 h 719549"/>
              <a:gd name="connsiteX5" fmla="*/ 5976073 w 6096000"/>
              <a:gd name="connsiteY5" fmla="*/ 719549 h 719549"/>
              <a:gd name="connsiteX6" fmla="*/ 119927 w 6096000"/>
              <a:gd name="connsiteY6" fmla="*/ 719549 h 719549"/>
              <a:gd name="connsiteX7" fmla="*/ 0 w 6096000"/>
              <a:gd name="connsiteY7" fmla="*/ 599622 h 719549"/>
              <a:gd name="connsiteX8" fmla="*/ 0 w 6096000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976073" y="0"/>
                </a:lnTo>
                <a:cubicBezTo>
                  <a:pt x="6042307" y="0"/>
                  <a:pt x="6096000" y="53693"/>
                  <a:pt x="6096000" y="119927"/>
                </a:cubicBezTo>
                <a:lnTo>
                  <a:pt x="6096000" y="599622"/>
                </a:lnTo>
                <a:cubicBezTo>
                  <a:pt x="6096000" y="665856"/>
                  <a:pt x="6042307" y="719549"/>
                  <a:pt x="5976073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Hours of Service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524000" y="3069224"/>
            <a:ext cx="6096000" cy="719549"/>
          </a:xfrm>
          <a:custGeom>
            <a:avLst/>
            <a:gdLst>
              <a:gd name="connsiteX0" fmla="*/ 0 w 6096000"/>
              <a:gd name="connsiteY0" fmla="*/ 119927 h 719549"/>
              <a:gd name="connsiteX1" fmla="*/ 119927 w 6096000"/>
              <a:gd name="connsiteY1" fmla="*/ 0 h 719549"/>
              <a:gd name="connsiteX2" fmla="*/ 5976073 w 6096000"/>
              <a:gd name="connsiteY2" fmla="*/ 0 h 719549"/>
              <a:gd name="connsiteX3" fmla="*/ 6096000 w 6096000"/>
              <a:gd name="connsiteY3" fmla="*/ 119927 h 719549"/>
              <a:gd name="connsiteX4" fmla="*/ 6096000 w 6096000"/>
              <a:gd name="connsiteY4" fmla="*/ 599622 h 719549"/>
              <a:gd name="connsiteX5" fmla="*/ 5976073 w 6096000"/>
              <a:gd name="connsiteY5" fmla="*/ 719549 h 719549"/>
              <a:gd name="connsiteX6" fmla="*/ 119927 w 6096000"/>
              <a:gd name="connsiteY6" fmla="*/ 719549 h 719549"/>
              <a:gd name="connsiteX7" fmla="*/ 0 w 6096000"/>
              <a:gd name="connsiteY7" fmla="*/ 599622 h 719549"/>
              <a:gd name="connsiteX8" fmla="*/ 0 w 6096000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976073" y="0"/>
                </a:lnTo>
                <a:cubicBezTo>
                  <a:pt x="6042307" y="0"/>
                  <a:pt x="6096000" y="53693"/>
                  <a:pt x="6096000" y="119927"/>
                </a:cubicBezTo>
                <a:lnTo>
                  <a:pt x="6096000" y="599622"/>
                </a:lnTo>
                <a:cubicBezTo>
                  <a:pt x="6096000" y="665856"/>
                  <a:pt x="6042307" y="719549"/>
                  <a:pt x="5976073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Drug &amp; Alcohol Testing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24000" y="3875175"/>
            <a:ext cx="6096000" cy="719549"/>
          </a:xfrm>
          <a:custGeom>
            <a:avLst/>
            <a:gdLst>
              <a:gd name="connsiteX0" fmla="*/ 0 w 6096000"/>
              <a:gd name="connsiteY0" fmla="*/ 119927 h 719549"/>
              <a:gd name="connsiteX1" fmla="*/ 119927 w 6096000"/>
              <a:gd name="connsiteY1" fmla="*/ 0 h 719549"/>
              <a:gd name="connsiteX2" fmla="*/ 5976073 w 6096000"/>
              <a:gd name="connsiteY2" fmla="*/ 0 h 719549"/>
              <a:gd name="connsiteX3" fmla="*/ 6096000 w 6096000"/>
              <a:gd name="connsiteY3" fmla="*/ 119927 h 719549"/>
              <a:gd name="connsiteX4" fmla="*/ 6096000 w 6096000"/>
              <a:gd name="connsiteY4" fmla="*/ 599622 h 719549"/>
              <a:gd name="connsiteX5" fmla="*/ 5976073 w 6096000"/>
              <a:gd name="connsiteY5" fmla="*/ 719549 h 719549"/>
              <a:gd name="connsiteX6" fmla="*/ 119927 w 6096000"/>
              <a:gd name="connsiteY6" fmla="*/ 719549 h 719549"/>
              <a:gd name="connsiteX7" fmla="*/ 0 w 6096000"/>
              <a:gd name="connsiteY7" fmla="*/ 599622 h 719549"/>
              <a:gd name="connsiteX8" fmla="*/ 0 w 6096000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976073" y="0"/>
                </a:lnTo>
                <a:cubicBezTo>
                  <a:pt x="6042307" y="0"/>
                  <a:pt x="6096000" y="53693"/>
                  <a:pt x="6096000" y="119927"/>
                </a:cubicBezTo>
                <a:lnTo>
                  <a:pt x="6096000" y="599622"/>
                </a:lnTo>
                <a:cubicBezTo>
                  <a:pt x="6096000" y="665856"/>
                  <a:pt x="6042307" y="719549"/>
                  <a:pt x="5976073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Loading/Blocking/Bracing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524000" y="4681125"/>
            <a:ext cx="6096000" cy="719549"/>
          </a:xfrm>
          <a:custGeom>
            <a:avLst/>
            <a:gdLst>
              <a:gd name="connsiteX0" fmla="*/ 0 w 6096000"/>
              <a:gd name="connsiteY0" fmla="*/ 119927 h 719549"/>
              <a:gd name="connsiteX1" fmla="*/ 119927 w 6096000"/>
              <a:gd name="connsiteY1" fmla="*/ 0 h 719549"/>
              <a:gd name="connsiteX2" fmla="*/ 5976073 w 6096000"/>
              <a:gd name="connsiteY2" fmla="*/ 0 h 719549"/>
              <a:gd name="connsiteX3" fmla="*/ 6096000 w 6096000"/>
              <a:gd name="connsiteY3" fmla="*/ 119927 h 719549"/>
              <a:gd name="connsiteX4" fmla="*/ 6096000 w 6096000"/>
              <a:gd name="connsiteY4" fmla="*/ 599622 h 719549"/>
              <a:gd name="connsiteX5" fmla="*/ 5976073 w 6096000"/>
              <a:gd name="connsiteY5" fmla="*/ 719549 h 719549"/>
              <a:gd name="connsiteX6" fmla="*/ 119927 w 6096000"/>
              <a:gd name="connsiteY6" fmla="*/ 719549 h 719549"/>
              <a:gd name="connsiteX7" fmla="*/ 0 w 6096000"/>
              <a:gd name="connsiteY7" fmla="*/ 599622 h 719549"/>
              <a:gd name="connsiteX8" fmla="*/ 0 w 6096000"/>
              <a:gd name="connsiteY8" fmla="*/ 119927 h 71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719549">
                <a:moveTo>
                  <a:pt x="0" y="119927"/>
                </a:moveTo>
                <a:cubicBezTo>
                  <a:pt x="0" y="53693"/>
                  <a:pt x="53693" y="0"/>
                  <a:pt x="119927" y="0"/>
                </a:cubicBezTo>
                <a:lnTo>
                  <a:pt x="5976073" y="0"/>
                </a:lnTo>
                <a:cubicBezTo>
                  <a:pt x="6042307" y="0"/>
                  <a:pt x="6096000" y="53693"/>
                  <a:pt x="6096000" y="119927"/>
                </a:cubicBezTo>
                <a:lnTo>
                  <a:pt x="6096000" y="599622"/>
                </a:lnTo>
                <a:cubicBezTo>
                  <a:pt x="6096000" y="665856"/>
                  <a:pt x="6042307" y="719549"/>
                  <a:pt x="5976073" y="719549"/>
                </a:cubicBezTo>
                <a:lnTo>
                  <a:pt x="119927" y="719549"/>
                </a:lnTo>
                <a:cubicBezTo>
                  <a:pt x="53693" y="719549"/>
                  <a:pt x="0" y="665856"/>
                  <a:pt x="0" y="599622"/>
                </a:cubicBezTo>
                <a:lnTo>
                  <a:pt x="0" y="119927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425" tIns="149425" rIns="149425" bIns="149425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Vehicle Maintenance &amp; Inspection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927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FAILING TO ISSUE CERTIFICATE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ALLOWING POORLY TRAINED DRIVER TO OPERATE CMV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TESTING KNOWLEDGE OF DVIR PROCESS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TESTING KNOWLEDGE OF HOURS OF SERVICE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43400"/>
            <a:ext cx="2364615" cy="2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0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FMCSA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49" y="2770188"/>
            <a:ext cx="6692314" cy="3267075"/>
          </a:xfrm>
        </p:spPr>
      </p:pic>
    </p:spTree>
    <p:extLst>
      <p:ext uri="{BB962C8B-B14F-4D97-AF65-F5344CB8AC3E}">
        <p14:creationId xmlns:p14="http://schemas.microsoft.com/office/powerpoint/2010/main" val="3009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Qualification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6225686" cy="43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7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3420189" cy="43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40531"/>
            <a:ext cx="8458200" cy="521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7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" y="1219200"/>
            <a:ext cx="8027996" cy="546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6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21 Years Old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Speak and Read English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Safely Drive Vehicles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Good Health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One Valid CDL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Load, Block, Brace and Secure Cargo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Qualification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Application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State Driving Record MVR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Road Test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Medical Card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Previous Employer Inquiry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smtClean="0">
                <a:latin typeface="Calibri" panose="020F0502020204030204" pitchFamily="34" charset="0"/>
              </a:rPr>
              <a:t>Training Certificates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Qualification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14204</TotalTime>
  <Words>219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Theme2</vt:lpstr>
      <vt:lpstr>Driver Qualification &amp; Training</vt:lpstr>
      <vt:lpstr>FMCSA</vt:lpstr>
      <vt:lpstr>Driver Qualification</vt:lpstr>
      <vt:lpstr>RESOURCES</vt:lpstr>
      <vt:lpstr>RESOURCES</vt:lpstr>
      <vt:lpstr>RESOURCES</vt:lpstr>
      <vt:lpstr>RESOURCES</vt:lpstr>
      <vt:lpstr>Driver Qualification</vt:lpstr>
      <vt:lpstr>Driver Qualification</vt:lpstr>
      <vt:lpstr>File Maintenance</vt:lpstr>
      <vt:lpstr>DVIR*</vt:lpstr>
      <vt:lpstr>COMMON MISTAKES</vt:lpstr>
      <vt:lpstr>Training</vt:lpstr>
      <vt:lpstr>REQUIRED TRAINING</vt:lpstr>
      <vt:lpstr>REQUIRED TRAINING</vt:lpstr>
      <vt:lpstr>CSA</vt:lpstr>
      <vt:lpstr>Training</vt:lpstr>
      <vt:lpstr>COMMON MISTAKES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Hours of Service 101</dc:title>
  <dc:creator>Brendan Riley</dc:creator>
  <cp:lastModifiedBy>Brendan Riley</cp:lastModifiedBy>
  <cp:revision>91</cp:revision>
  <dcterms:created xsi:type="dcterms:W3CDTF">2015-08-04T19:21:35Z</dcterms:created>
  <dcterms:modified xsi:type="dcterms:W3CDTF">2015-10-29T20:07:27Z</dcterms:modified>
</cp:coreProperties>
</file>