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83" r:id="rId8"/>
    <p:sldId id="260" r:id="rId9"/>
    <p:sldId id="259" r:id="rId10"/>
    <p:sldId id="258" r:id="rId11"/>
    <p:sldId id="25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696200" y="5486400"/>
            <a:ext cx="1193800" cy="1193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04800" y="1219200"/>
            <a:ext cx="8458199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9144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3716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8288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Courier New" pitchFamily="49" charset="0"/>
              <a:buChar char="o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286000" indent="-457200" algn="l" rtl="0" eaLnBrk="1" fontAlgn="base" hangingPunct="1">
              <a:spcAft>
                <a:spcPct val="0"/>
              </a:spcAft>
              <a:buClr>
                <a:srgbClr val="69BE2B"/>
              </a:buClr>
              <a:buSzPct val="90000"/>
              <a:buFont typeface="Wingdings 2" pitchFamily="18" charset="2"/>
              <a:buChar char="·"/>
              <a:defRPr lang="en-US" sz="2600" kern="1200" dirty="0" smtClean="0">
                <a:solidFill>
                  <a:srgbClr val="595959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438"/>
            <a:ext cx="9144000" cy="836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42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1pPr>
            <a:lvl2pPr>
              <a:spcBef>
                <a:spcPts val="1000"/>
              </a:spcBef>
              <a:buClr>
                <a:srgbClr val="69BE2B"/>
              </a:buClr>
              <a:buFont typeface="Wingdings" pitchFamily="2" charset="2"/>
              <a:buChar char="§"/>
              <a:defRPr/>
            </a:lvl2pPr>
            <a:lvl3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3pPr>
            <a:lvl4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4pPr>
            <a:lvl5pPr>
              <a:spcBef>
                <a:spcPts val="1000"/>
              </a:spcBef>
              <a:buClr>
                <a:srgbClr val="69BE2B"/>
              </a:buClr>
              <a:buFont typeface="Wingdings 2" pitchFamily="18" charset="2"/>
              <a:buChar char="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34000" y="3124200"/>
            <a:ext cx="3556000" cy="355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20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sz="2600" kern="1200">
          <a:solidFill>
            <a:srgbClr val="595959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" pitchFamily="2" charset="2"/>
        <a:buChar char="§"/>
        <a:defRPr sz="2400"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2pPr>
      <a:lvl3pPr marL="10350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3pPr>
      <a:lvl4pPr marL="1371600" indent="-3365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4pPr>
      <a:lvl5pPr marL="1720850" indent="-349250" algn="l" rtl="0" eaLnBrk="1" fontAlgn="base" hangingPunct="1">
        <a:spcBef>
          <a:spcPts val="600"/>
        </a:spcBef>
        <a:spcAft>
          <a:spcPct val="0"/>
        </a:spcAft>
        <a:buClr>
          <a:srgbClr val="69BE2B"/>
        </a:buClr>
        <a:buSzPct val="90000"/>
        <a:buFont typeface="Wingdings 2" pitchFamily="18" charset="2"/>
        <a:buChar char="¿"/>
        <a:defRPr kern="1200">
          <a:solidFill>
            <a:srgbClr val="595959"/>
          </a:solidFill>
          <a:latin typeface="Calibri" pitchFamily="34" charset="0"/>
          <a:ea typeface="Calibri" pitchFamily="34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Hours of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PayneWest Insurance </a:t>
            </a:r>
          </a:p>
          <a:p>
            <a:r>
              <a:rPr lang="en-US" sz="32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Loss Control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Presentation by: Brendan Riley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Y:\misc\pwi logo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21412" cy="9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5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Limits</a:t>
            </a:r>
            <a:br>
              <a:rPr lang="en-US" dirty="0" smtClean="0"/>
            </a:br>
            <a:r>
              <a:rPr lang="en-US" dirty="0" smtClean="0"/>
              <a:t>10 Hours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662863" cy="3267075"/>
          </a:xfrm>
        </p:spPr>
        <p:txBody>
          <a:bodyPr/>
          <a:lstStyle/>
          <a:p>
            <a:r>
              <a:rPr lang="en-US" dirty="0" smtClean="0"/>
              <a:t>10 CONSECUTIVE Hours of Rest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28447"/>
            <a:ext cx="3629532" cy="36009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07665"/>
            <a:ext cx="4589985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590800" y="5253170"/>
            <a:ext cx="5105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Limits</a:t>
            </a:r>
            <a:br>
              <a:rPr lang="en-US" dirty="0" smtClean="0"/>
            </a:br>
            <a:r>
              <a:rPr lang="en-US" dirty="0" smtClean="0"/>
              <a:t>14 Hour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8400"/>
            <a:ext cx="7662863" cy="35988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 at 6:00 AM?</a:t>
            </a:r>
          </a:p>
          <a:p>
            <a:pPr marL="0" indent="0">
              <a:buNone/>
            </a:pPr>
            <a:r>
              <a:rPr lang="en-US" dirty="0" smtClean="0"/>
              <a:t>08:00 PM – NO MORE DRIVING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56539"/>
            <a:ext cx="7651605" cy="5954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4305300"/>
            <a:ext cx="1876687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1.11111E-6 L 0.6941 -0.0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3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Limits</a:t>
            </a:r>
            <a:br>
              <a:rPr lang="en-US" dirty="0" smtClean="0"/>
            </a:br>
            <a:r>
              <a:rPr lang="en-US" dirty="0" smtClean="0"/>
              <a:t>11 HOUR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OF 14 HOUR DUTY WINDOW</a:t>
            </a:r>
          </a:p>
          <a:p>
            <a:pPr marL="0" indent="0">
              <a:buNone/>
            </a:pPr>
            <a:r>
              <a:rPr lang="en-US" dirty="0" smtClean="0"/>
              <a:t>MAY DRIVE 11 HOURS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5638800" y="4310642"/>
            <a:ext cx="5249008" cy="2095793"/>
            <a:chOff x="381000" y="4336473"/>
            <a:chExt cx="5249008" cy="209579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336473"/>
              <a:ext cx="5249008" cy="20957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400" y="4922704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11 HOURS</a:t>
              </a:r>
              <a:endParaRPr lang="en-US" sz="24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77000" y="2133600"/>
            <a:ext cx="1828800" cy="990600"/>
            <a:chOff x="6477000" y="2133600"/>
            <a:chExt cx="1828800" cy="990600"/>
          </a:xfrm>
        </p:grpSpPr>
        <p:sp>
          <p:nvSpPr>
            <p:cNvPr id="7" name="Oval Callout 6"/>
            <p:cNvSpPr/>
            <p:nvPr/>
          </p:nvSpPr>
          <p:spPr>
            <a:xfrm>
              <a:off x="6477000" y="2133600"/>
              <a:ext cx="1828800" cy="990600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76292" y="2228521"/>
              <a:ext cx="1477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YOU NEED</a:t>
              </a:r>
            </a:p>
            <a:p>
              <a:pPr algn="ctr"/>
              <a:r>
                <a:rPr lang="en-US" sz="1600" b="1" dirty="0" smtClean="0"/>
                <a:t>10 HOURS</a:t>
              </a:r>
            </a:p>
            <a:p>
              <a:pPr algn="ctr"/>
              <a:r>
                <a:rPr lang="en-US" sz="1600" b="1" dirty="0" smtClean="0"/>
                <a:t>OF REST</a:t>
              </a:r>
              <a:endParaRPr lang="en-US" sz="1600" b="1" dirty="0"/>
            </a:p>
          </p:txBody>
        </p:sp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1957597" cy="261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65469 -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MINUTE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188"/>
            <a:ext cx="6575425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Beginning July 1, 2013</a:t>
            </a:r>
          </a:p>
          <a:p>
            <a:pPr marL="0" indent="0">
              <a:buNone/>
            </a:pPr>
            <a:r>
              <a:rPr lang="en-US" dirty="0" smtClean="0"/>
              <a:t>CANNOT DRIVE MORE THAN 8 HOURS WITHOUT A 30 MINUTE BREAK</a:t>
            </a:r>
          </a:p>
          <a:p>
            <a:pPr marL="0" indent="0">
              <a:buNone/>
            </a:pPr>
            <a:r>
              <a:rPr lang="en-US" dirty="0" smtClean="0"/>
              <a:t>Can be On-Duty not driving, but not driving</a:t>
            </a:r>
          </a:p>
          <a:p>
            <a:pPr marL="0" indent="0">
              <a:buNone/>
            </a:pPr>
            <a:r>
              <a:rPr lang="en-US" dirty="0" smtClean="0"/>
              <a:t>Can be Off-Duty or Sleeper Berth</a:t>
            </a:r>
          </a:p>
          <a:p>
            <a:pPr marL="0" indent="0">
              <a:buNone/>
            </a:pPr>
            <a:r>
              <a:rPr lang="en-US" dirty="0" smtClean="0"/>
              <a:t>COUNTS AGAINST YOUR 14 HOUR CLOCK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85125"/>
            <a:ext cx="1669118" cy="188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3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LIMITS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39775" y="2819005"/>
            <a:ext cx="7662863" cy="725399"/>
          </a:xfrm>
          <a:custGeom>
            <a:avLst/>
            <a:gdLst>
              <a:gd name="connsiteX0" fmla="*/ 0 w 7662863"/>
              <a:gd name="connsiteY0" fmla="*/ 120902 h 725399"/>
              <a:gd name="connsiteX1" fmla="*/ 120902 w 7662863"/>
              <a:gd name="connsiteY1" fmla="*/ 0 h 725399"/>
              <a:gd name="connsiteX2" fmla="*/ 7541961 w 7662863"/>
              <a:gd name="connsiteY2" fmla="*/ 0 h 725399"/>
              <a:gd name="connsiteX3" fmla="*/ 7662863 w 7662863"/>
              <a:gd name="connsiteY3" fmla="*/ 120902 h 725399"/>
              <a:gd name="connsiteX4" fmla="*/ 7662863 w 7662863"/>
              <a:gd name="connsiteY4" fmla="*/ 604497 h 725399"/>
              <a:gd name="connsiteX5" fmla="*/ 7541961 w 7662863"/>
              <a:gd name="connsiteY5" fmla="*/ 725399 h 725399"/>
              <a:gd name="connsiteX6" fmla="*/ 120902 w 7662863"/>
              <a:gd name="connsiteY6" fmla="*/ 725399 h 725399"/>
              <a:gd name="connsiteX7" fmla="*/ 0 w 7662863"/>
              <a:gd name="connsiteY7" fmla="*/ 604497 h 725399"/>
              <a:gd name="connsiteX8" fmla="*/ 0 w 7662863"/>
              <a:gd name="connsiteY8" fmla="*/ 120902 h 72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725399">
                <a:moveTo>
                  <a:pt x="0" y="120902"/>
                </a:moveTo>
                <a:cubicBezTo>
                  <a:pt x="0" y="54130"/>
                  <a:pt x="54130" y="0"/>
                  <a:pt x="120902" y="0"/>
                </a:cubicBezTo>
                <a:lnTo>
                  <a:pt x="7541961" y="0"/>
                </a:lnTo>
                <a:cubicBezTo>
                  <a:pt x="7608733" y="0"/>
                  <a:pt x="7662863" y="54130"/>
                  <a:pt x="7662863" y="120902"/>
                </a:cubicBezTo>
                <a:lnTo>
                  <a:pt x="7662863" y="604497"/>
                </a:lnTo>
                <a:cubicBezTo>
                  <a:pt x="7662863" y="671269"/>
                  <a:pt x="7608733" y="725399"/>
                  <a:pt x="7541961" y="725399"/>
                </a:cubicBezTo>
                <a:lnTo>
                  <a:pt x="120902" y="725399"/>
                </a:lnTo>
                <a:cubicBezTo>
                  <a:pt x="54130" y="725399"/>
                  <a:pt x="0" y="671269"/>
                  <a:pt x="0" y="604497"/>
                </a:cubicBezTo>
                <a:lnTo>
                  <a:pt x="0" y="1209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521" tIns="153521" rIns="153521" bIns="153521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10 CONSECUTIVE HOURS OF REST</a:t>
            </a:r>
            <a:endParaRPr lang="en-US" sz="3100" kern="1200" dirty="0"/>
          </a:p>
        </p:txBody>
      </p:sp>
      <p:sp>
        <p:nvSpPr>
          <p:cNvPr id="6" name="Freeform 5"/>
          <p:cNvSpPr/>
          <p:nvPr/>
        </p:nvSpPr>
        <p:spPr>
          <a:xfrm>
            <a:off x="739775" y="3633685"/>
            <a:ext cx="7662863" cy="725399"/>
          </a:xfrm>
          <a:custGeom>
            <a:avLst/>
            <a:gdLst>
              <a:gd name="connsiteX0" fmla="*/ 0 w 7662863"/>
              <a:gd name="connsiteY0" fmla="*/ 120902 h 725399"/>
              <a:gd name="connsiteX1" fmla="*/ 120902 w 7662863"/>
              <a:gd name="connsiteY1" fmla="*/ 0 h 725399"/>
              <a:gd name="connsiteX2" fmla="*/ 7541961 w 7662863"/>
              <a:gd name="connsiteY2" fmla="*/ 0 h 725399"/>
              <a:gd name="connsiteX3" fmla="*/ 7662863 w 7662863"/>
              <a:gd name="connsiteY3" fmla="*/ 120902 h 725399"/>
              <a:gd name="connsiteX4" fmla="*/ 7662863 w 7662863"/>
              <a:gd name="connsiteY4" fmla="*/ 604497 h 725399"/>
              <a:gd name="connsiteX5" fmla="*/ 7541961 w 7662863"/>
              <a:gd name="connsiteY5" fmla="*/ 725399 h 725399"/>
              <a:gd name="connsiteX6" fmla="*/ 120902 w 7662863"/>
              <a:gd name="connsiteY6" fmla="*/ 725399 h 725399"/>
              <a:gd name="connsiteX7" fmla="*/ 0 w 7662863"/>
              <a:gd name="connsiteY7" fmla="*/ 604497 h 725399"/>
              <a:gd name="connsiteX8" fmla="*/ 0 w 7662863"/>
              <a:gd name="connsiteY8" fmla="*/ 120902 h 72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725399">
                <a:moveTo>
                  <a:pt x="0" y="120902"/>
                </a:moveTo>
                <a:cubicBezTo>
                  <a:pt x="0" y="54130"/>
                  <a:pt x="54130" y="0"/>
                  <a:pt x="120902" y="0"/>
                </a:cubicBezTo>
                <a:lnTo>
                  <a:pt x="7541961" y="0"/>
                </a:lnTo>
                <a:cubicBezTo>
                  <a:pt x="7608733" y="0"/>
                  <a:pt x="7662863" y="54130"/>
                  <a:pt x="7662863" y="120902"/>
                </a:cubicBezTo>
                <a:lnTo>
                  <a:pt x="7662863" y="604497"/>
                </a:lnTo>
                <a:cubicBezTo>
                  <a:pt x="7662863" y="671269"/>
                  <a:pt x="7608733" y="725399"/>
                  <a:pt x="7541961" y="725399"/>
                </a:cubicBezTo>
                <a:lnTo>
                  <a:pt x="120902" y="725399"/>
                </a:lnTo>
                <a:cubicBezTo>
                  <a:pt x="54130" y="725399"/>
                  <a:pt x="0" y="671269"/>
                  <a:pt x="0" y="604497"/>
                </a:cubicBezTo>
                <a:lnTo>
                  <a:pt x="0" y="1209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521" tIns="153521" rIns="153521" bIns="153521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14 HOUR DUTY PERIOD</a:t>
            </a:r>
            <a:endParaRPr lang="en-US" sz="3100" kern="1200" dirty="0"/>
          </a:p>
        </p:txBody>
      </p:sp>
      <p:sp>
        <p:nvSpPr>
          <p:cNvPr id="7" name="Freeform 6"/>
          <p:cNvSpPr/>
          <p:nvPr/>
        </p:nvSpPr>
        <p:spPr>
          <a:xfrm>
            <a:off x="739775" y="4448365"/>
            <a:ext cx="7662863" cy="725399"/>
          </a:xfrm>
          <a:custGeom>
            <a:avLst/>
            <a:gdLst>
              <a:gd name="connsiteX0" fmla="*/ 0 w 7662863"/>
              <a:gd name="connsiteY0" fmla="*/ 120902 h 725399"/>
              <a:gd name="connsiteX1" fmla="*/ 120902 w 7662863"/>
              <a:gd name="connsiteY1" fmla="*/ 0 h 725399"/>
              <a:gd name="connsiteX2" fmla="*/ 7541961 w 7662863"/>
              <a:gd name="connsiteY2" fmla="*/ 0 h 725399"/>
              <a:gd name="connsiteX3" fmla="*/ 7662863 w 7662863"/>
              <a:gd name="connsiteY3" fmla="*/ 120902 h 725399"/>
              <a:gd name="connsiteX4" fmla="*/ 7662863 w 7662863"/>
              <a:gd name="connsiteY4" fmla="*/ 604497 h 725399"/>
              <a:gd name="connsiteX5" fmla="*/ 7541961 w 7662863"/>
              <a:gd name="connsiteY5" fmla="*/ 725399 h 725399"/>
              <a:gd name="connsiteX6" fmla="*/ 120902 w 7662863"/>
              <a:gd name="connsiteY6" fmla="*/ 725399 h 725399"/>
              <a:gd name="connsiteX7" fmla="*/ 0 w 7662863"/>
              <a:gd name="connsiteY7" fmla="*/ 604497 h 725399"/>
              <a:gd name="connsiteX8" fmla="*/ 0 w 7662863"/>
              <a:gd name="connsiteY8" fmla="*/ 120902 h 72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725399">
                <a:moveTo>
                  <a:pt x="0" y="120902"/>
                </a:moveTo>
                <a:cubicBezTo>
                  <a:pt x="0" y="54130"/>
                  <a:pt x="54130" y="0"/>
                  <a:pt x="120902" y="0"/>
                </a:cubicBezTo>
                <a:lnTo>
                  <a:pt x="7541961" y="0"/>
                </a:lnTo>
                <a:cubicBezTo>
                  <a:pt x="7608733" y="0"/>
                  <a:pt x="7662863" y="54130"/>
                  <a:pt x="7662863" y="120902"/>
                </a:cubicBezTo>
                <a:lnTo>
                  <a:pt x="7662863" y="604497"/>
                </a:lnTo>
                <a:cubicBezTo>
                  <a:pt x="7662863" y="671269"/>
                  <a:pt x="7608733" y="725399"/>
                  <a:pt x="7541961" y="725399"/>
                </a:cubicBezTo>
                <a:lnTo>
                  <a:pt x="120902" y="725399"/>
                </a:lnTo>
                <a:cubicBezTo>
                  <a:pt x="54130" y="725399"/>
                  <a:pt x="0" y="671269"/>
                  <a:pt x="0" y="604497"/>
                </a:cubicBezTo>
                <a:lnTo>
                  <a:pt x="0" y="1209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521" tIns="153521" rIns="153521" bIns="153521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DRIVE 11 HOURS</a:t>
            </a:r>
            <a:endParaRPr lang="en-US" sz="3100" kern="1200" dirty="0"/>
          </a:p>
        </p:txBody>
      </p:sp>
      <p:sp>
        <p:nvSpPr>
          <p:cNvPr id="8" name="Freeform 7"/>
          <p:cNvSpPr/>
          <p:nvPr/>
        </p:nvSpPr>
        <p:spPr>
          <a:xfrm>
            <a:off x="739775" y="5263045"/>
            <a:ext cx="7662863" cy="725399"/>
          </a:xfrm>
          <a:custGeom>
            <a:avLst/>
            <a:gdLst>
              <a:gd name="connsiteX0" fmla="*/ 0 w 7662863"/>
              <a:gd name="connsiteY0" fmla="*/ 120902 h 725399"/>
              <a:gd name="connsiteX1" fmla="*/ 120902 w 7662863"/>
              <a:gd name="connsiteY1" fmla="*/ 0 h 725399"/>
              <a:gd name="connsiteX2" fmla="*/ 7541961 w 7662863"/>
              <a:gd name="connsiteY2" fmla="*/ 0 h 725399"/>
              <a:gd name="connsiteX3" fmla="*/ 7662863 w 7662863"/>
              <a:gd name="connsiteY3" fmla="*/ 120902 h 725399"/>
              <a:gd name="connsiteX4" fmla="*/ 7662863 w 7662863"/>
              <a:gd name="connsiteY4" fmla="*/ 604497 h 725399"/>
              <a:gd name="connsiteX5" fmla="*/ 7541961 w 7662863"/>
              <a:gd name="connsiteY5" fmla="*/ 725399 h 725399"/>
              <a:gd name="connsiteX6" fmla="*/ 120902 w 7662863"/>
              <a:gd name="connsiteY6" fmla="*/ 725399 h 725399"/>
              <a:gd name="connsiteX7" fmla="*/ 0 w 7662863"/>
              <a:gd name="connsiteY7" fmla="*/ 604497 h 725399"/>
              <a:gd name="connsiteX8" fmla="*/ 0 w 7662863"/>
              <a:gd name="connsiteY8" fmla="*/ 120902 h 72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725399">
                <a:moveTo>
                  <a:pt x="0" y="120902"/>
                </a:moveTo>
                <a:cubicBezTo>
                  <a:pt x="0" y="54130"/>
                  <a:pt x="54130" y="0"/>
                  <a:pt x="120902" y="0"/>
                </a:cubicBezTo>
                <a:lnTo>
                  <a:pt x="7541961" y="0"/>
                </a:lnTo>
                <a:cubicBezTo>
                  <a:pt x="7608733" y="0"/>
                  <a:pt x="7662863" y="54130"/>
                  <a:pt x="7662863" y="120902"/>
                </a:cubicBezTo>
                <a:lnTo>
                  <a:pt x="7662863" y="604497"/>
                </a:lnTo>
                <a:cubicBezTo>
                  <a:pt x="7662863" y="671269"/>
                  <a:pt x="7608733" y="725399"/>
                  <a:pt x="7541961" y="725399"/>
                </a:cubicBezTo>
                <a:lnTo>
                  <a:pt x="120902" y="725399"/>
                </a:lnTo>
                <a:cubicBezTo>
                  <a:pt x="54130" y="725399"/>
                  <a:pt x="0" y="671269"/>
                  <a:pt x="0" y="604497"/>
                </a:cubicBezTo>
                <a:lnTo>
                  <a:pt x="0" y="1209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521" tIns="153521" rIns="153521" bIns="153521" numCol="1" spcCol="1270" anchor="ctr" anchorCtr="0">
            <a:noAutofit/>
          </a:bodyPr>
          <a:lstStyle/>
          <a:p>
            <a:pPr lvl="0" algn="l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30 MINUTE BREAK</a:t>
            </a:r>
            <a:endParaRPr lang="en-US" sz="3100" kern="1200" dirty="0"/>
          </a:p>
        </p:txBody>
      </p:sp>
    </p:spTree>
    <p:extLst>
      <p:ext uri="{BB962C8B-B14F-4D97-AF65-F5344CB8AC3E}">
        <p14:creationId xmlns:p14="http://schemas.microsoft.com/office/powerpoint/2010/main" val="35410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60/70 HOUR RULE</a:t>
            </a:r>
          </a:p>
          <a:p>
            <a:pPr marL="0" indent="0">
              <a:buNone/>
            </a:pPr>
            <a:r>
              <a:rPr lang="en-US" dirty="0" smtClean="0"/>
              <a:t>Operate less than 7 days a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driver may not drive after having been on duty for 60 hours during any 7 days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LIMIT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5867400" cy="90075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81200"/>
            <a:ext cx="1948060" cy="20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60/70 HOUR RULE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Operates vehicles 7 days a week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driver may not drive after having been on duty for 70 hours during any 8 consecutive days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LIMIT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05200"/>
            <a:ext cx="7079084" cy="66679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3" y="1393999"/>
            <a:ext cx="1948060" cy="20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WEEKLY LIMIT</a:t>
            </a:r>
            <a:br>
              <a:rPr lang="en-US" dirty="0" smtClean="0"/>
            </a:br>
            <a:r>
              <a:rPr lang="en-US" dirty="0" smtClean="0"/>
              <a:t>60/70 HOUR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Rolling Total</a:t>
            </a:r>
          </a:p>
          <a:p>
            <a:pPr marL="0" indent="0">
              <a:buNone/>
            </a:pPr>
            <a:r>
              <a:rPr lang="en-US" dirty="0" smtClean="0"/>
              <a:t>Based “On-Duty Time”</a:t>
            </a:r>
          </a:p>
          <a:p>
            <a:pPr marL="0" indent="0">
              <a:buNone/>
            </a:pPr>
            <a:r>
              <a:rPr lang="en-US" dirty="0" smtClean="0"/>
              <a:t>All time working – including 2</a:t>
            </a:r>
            <a:r>
              <a:rPr lang="en-US" baseline="30000" dirty="0" smtClean="0"/>
              <a:t>nd</a:t>
            </a:r>
            <a:r>
              <a:rPr lang="en-US" dirty="0" smtClean="0"/>
              <a:t> jobs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1948060" cy="20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199" cy="5232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Company operates 7 days a week – 70 hours </a:t>
            </a:r>
          </a:p>
          <a:p>
            <a:pPr marL="0" indent="0">
              <a:buNone/>
            </a:pPr>
            <a:r>
              <a:rPr lang="en-US" dirty="0" smtClean="0"/>
              <a:t>8 consecutive days</a:t>
            </a:r>
          </a:p>
          <a:p>
            <a:pPr marL="0" indent="0">
              <a:buNone/>
            </a:pPr>
            <a:r>
              <a:rPr lang="en-US" dirty="0" smtClean="0"/>
              <a:t>		1-Jan		8</a:t>
            </a:r>
          </a:p>
          <a:p>
            <a:pPr marL="0" indent="0">
              <a:buNone/>
            </a:pPr>
            <a:r>
              <a:rPr lang="en-US" dirty="0" smtClean="0"/>
              <a:t>		2-Jan		10</a:t>
            </a:r>
          </a:p>
          <a:p>
            <a:pPr marL="0" indent="0">
              <a:buNone/>
            </a:pPr>
            <a:r>
              <a:rPr lang="en-US" dirty="0" smtClean="0"/>
              <a:t>		3-Jan		7</a:t>
            </a:r>
          </a:p>
          <a:p>
            <a:pPr marL="0" indent="0">
              <a:buNone/>
            </a:pPr>
            <a:r>
              <a:rPr lang="en-US" dirty="0" smtClean="0"/>
              <a:t>		4-Jan		8</a:t>
            </a:r>
          </a:p>
          <a:p>
            <a:pPr marL="0" indent="0">
              <a:buNone/>
            </a:pPr>
            <a:r>
              <a:rPr lang="en-US" dirty="0" smtClean="0"/>
              <a:t>		5-Jan		10</a:t>
            </a:r>
          </a:p>
          <a:p>
            <a:pPr marL="0" indent="0">
              <a:buNone/>
            </a:pPr>
            <a:r>
              <a:rPr lang="en-US" dirty="0" smtClean="0"/>
              <a:t>		6-Jan		10</a:t>
            </a:r>
          </a:p>
          <a:p>
            <a:pPr marL="0" indent="0">
              <a:buNone/>
            </a:pPr>
            <a:r>
              <a:rPr lang="en-US" dirty="0" smtClean="0"/>
              <a:t>		7-Jan		8</a:t>
            </a:r>
          </a:p>
          <a:p>
            <a:pPr marL="0" indent="0">
              <a:buNone/>
            </a:pPr>
            <a:r>
              <a:rPr lang="en-US" dirty="0" smtClean="0"/>
              <a:t>		8-Jan</a:t>
            </a:r>
          </a:p>
          <a:p>
            <a:pPr marL="0" indent="0">
              <a:buNone/>
            </a:pPr>
            <a:r>
              <a:rPr lang="en-US" b="1" dirty="0" smtClean="0"/>
              <a:t>		Total		61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WEEKLY LIMIT</a:t>
            </a:r>
            <a:br>
              <a:rPr lang="en-US" sz="2800" dirty="0" smtClean="0"/>
            </a:br>
            <a:r>
              <a:rPr lang="en-US" sz="2800" dirty="0" smtClean="0"/>
              <a:t>60/70 HOUR RULE</a:t>
            </a:r>
            <a:endParaRPr lang="en-US" sz="2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03" y="1295400"/>
            <a:ext cx="1948060" cy="20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34 HOUR RE-START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34 Hours of Consecutive Off-Duty Time</a:t>
            </a:r>
          </a:p>
          <a:p>
            <a:pPr marL="0" indent="0">
              <a:buNone/>
            </a:pPr>
            <a:r>
              <a:rPr lang="en-US" dirty="0" smtClean="0"/>
              <a:t>RE-SET 60/70 HOUR</a:t>
            </a:r>
          </a:p>
          <a:p>
            <a:pPr marL="0" indent="0">
              <a:buNone/>
            </a:pPr>
            <a:r>
              <a:rPr lang="en-US" dirty="0" smtClean="0"/>
              <a:t>MOVES BEGINNING CALCULATION POINT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19600"/>
            <a:ext cx="2314898" cy="23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400" y="2514600"/>
            <a:ext cx="6692314" cy="3267075"/>
          </a:xfrm>
        </p:spPr>
      </p:pic>
    </p:spTree>
    <p:extLst>
      <p:ext uri="{BB962C8B-B14F-4D97-AF65-F5344CB8AC3E}">
        <p14:creationId xmlns:p14="http://schemas.microsoft.com/office/powerpoint/2010/main" val="30092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16 -0.00486 L 0.91336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8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WEEKLY LIMIT</a:t>
            </a:r>
            <a:br>
              <a:rPr lang="en-US" dirty="0" smtClean="0"/>
            </a:br>
            <a:r>
              <a:rPr lang="en-US" dirty="0" smtClean="0"/>
              <a:t>34 HOUR RE-SET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14600"/>
            <a:ext cx="7662863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		1-Jan		12</a:t>
            </a:r>
          </a:p>
          <a:p>
            <a:pPr marL="0" indent="0">
              <a:buNone/>
            </a:pPr>
            <a:r>
              <a:rPr lang="en-US" dirty="0" smtClean="0"/>
              <a:t>		2-Jan		14</a:t>
            </a:r>
          </a:p>
          <a:p>
            <a:pPr marL="0" indent="0">
              <a:buNone/>
            </a:pPr>
            <a:r>
              <a:rPr lang="en-US" dirty="0" smtClean="0"/>
              <a:t>		3-Jan		14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4-Jan		0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5-Jan		0</a:t>
            </a:r>
          </a:p>
          <a:p>
            <a:pPr marL="0" indent="0">
              <a:buNone/>
            </a:pPr>
            <a:r>
              <a:rPr lang="en-US" dirty="0" smtClean="0"/>
              <a:t>		6-Jan		14</a:t>
            </a:r>
          </a:p>
          <a:p>
            <a:pPr marL="0" indent="0">
              <a:buNone/>
            </a:pPr>
            <a:r>
              <a:rPr lang="en-US" dirty="0" smtClean="0"/>
              <a:t>		7-Jan		14</a:t>
            </a:r>
          </a:p>
          <a:p>
            <a:pPr marL="0" indent="0">
              <a:buNone/>
            </a:pPr>
            <a:r>
              <a:rPr lang="en-US" dirty="0" smtClean="0"/>
              <a:t>		8-Jan		14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Total		42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51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739775" y="2778325"/>
            <a:ext cx="7662863" cy="491399"/>
          </a:xfrm>
          <a:custGeom>
            <a:avLst/>
            <a:gdLst>
              <a:gd name="connsiteX0" fmla="*/ 0 w 7662863"/>
              <a:gd name="connsiteY0" fmla="*/ 81901 h 491399"/>
              <a:gd name="connsiteX1" fmla="*/ 81901 w 7662863"/>
              <a:gd name="connsiteY1" fmla="*/ 0 h 491399"/>
              <a:gd name="connsiteX2" fmla="*/ 7580962 w 7662863"/>
              <a:gd name="connsiteY2" fmla="*/ 0 h 491399"/>
              <a:gd name="connsiteX3" fmla="*/ 7662863 w 7662863"/>
              <a:gd name="connsiteY3" fmla="*/ 81901 h 491399"/>
              <a:gd name="connsiteX4" fmla="*/ 7662863 w 7662863"/>
              <a:gd name="connsiteY4" fmla="*/ 409498 h 491399"/>
              <a:gd name="connsiteX5" fmla="*/ 7580962 w 7662863"/>
              <a:gd name="connsiteY5" fmla="*/ 491399 h 491399"/>
              <a:gd name="connsiteX6" fmla="*/ 81901 w 7662863"/>
              <a:gd name="connsiteY6" fmla="*/ 491399 h 491399"/>
              <a:gd name="connsiteX7" fmla="*/ 0 w 7662863"/>
              <a:gd name="connsiteY7" fmla="*/ 409498 h 491399"/>
              <a:gd name="connsiteX8" fmla="*/ 0 w 7662863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7580962" y="0"/>
                </a:lnTo>
                <a:cubicBezTo>
                  <a:pt x="7626195" y="0"/>
                  <a:pt x="7662863" y="36668"/>
                  <a:pt x="7662863" y="81901"/>
                </a:cubicBezTo>
                <a:lnTo>
                  <a:pt x="7662863" y="409498"/>
                </a:lnTo>
                <a:cubicBezTo>
                  <a:pt x="7662863" y="454731"/>
                  <a:pt x="7626195" y="491399"/>
                  <a:pt x="7580962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10 Consecutive Hours of Rest</a:t>
            </a:r>
            <a:endParaRPr lang="en-US" sz="2100" kern="1200" dirty="0"/>
          </a:p>
        </p:txBody>
      </p:sp>
      <p:sp>
        <p:nvSpPr>
          <p:cNvPr id="6" name="Freeform 5"/>
          <p:cNvSpPr/>
          <p:nvPr/>
        </p:nvSpPr>
        <p:spPr>
          <a:xfrm>
            <a:off x="739775" y="3330205"/>
            <a:ext cx="7662863" cy="491399"/>
          </a:xfrm>
          <a:custGeom>
            <a:avLst/>
            <a:gdLst>
              <a:gd name="connsiteX0" fmla="*/ 0 w 7662863"/>
              <a:gd name="connsiteY0" fmla="*/ 81901 h 491399"/>
              <a:gd name="connsiteX1" fmla="*/ 81901 w 7662863"/>
              <a:gd name="connsiteY1" fmla="*/ 0 h 491399"/>
              <a:gd name="connsiteX2" fmla="*/ 7580962 w 7662863"/>
              <a:gd name="connsiteY2" fmla="*/ 0 h 491399"/>
              <a:gd name="connsiteX3" fmla="*/ 7662863 w 7662863"/>
              <a:gd name="connsiteY3" fmla="*/ 81901 h 491399"/>
              <a:gd name="connsiteX4" fmla="*/ 7662863 w 7662863"/>
              <a:gd name="connsiteY4" fmla="*/ 409498 h 491399"/>
              <a:gd name="connsiteX5" fmla="*/ 7580962 w 7662863"/>
              <a:gd name="connsiteY5" fmla="*/ 491399 h 491399"/>
              <a:gd name="connsiteX6" fmla="*/ 81901 w 7662863"/>
              <a:gd name="connsiteY6" fmla="*/ 491399 h 491399"/>
              <a:gd name="connsiteX7" fmla="*/ 0 w 7662863"/>
              <a:gd name="connsiteY7" fmla="*/ 409498 h 491399"/>
              <a:gd name="connsiteX8" fmla="*/ 0 w 7662863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7580962" y="0"/>
                </a:lnTo>
                <a:cubicBezTo>
                  <a:pt x="7626195" y="0"/>
                  <a:pt x="7662863" y="36668"/>
                  <a:pt x="7662863" y="81901"/>
                </a:cubicBezTo>
                <a:lnTo>
                  <a:pt x="7662863" y="409498"/>
                </a:lnTo>
                <a:cubicBezTo>
                  <a:pt x="7662863" y="454731"/>
                  <a:pt x="7626195" y="491399"/>
                  <a:pt x="7580962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14 Hour Duty Period</a:t>
            </a:r>
            <a:endParaRPr lang="en-US" sz="2100" kern="1200" dirty="0"/>
          </a:p>
        </p:txBody>
      </p:sp>
      <p:sp>
        <p:nvSpPr>
          <p:cNvPr id="7" name="Freeform 6"/>
          <p:cNvSpPr/>
          <p:nvPr/>
        </p:nvSpPr>
        <p:spPr>
          <a:xfrm>
            <a:off x="739775" y="3882085"/>
            <a:ext cx="7662863" cy="491399"/>
          </a:xfrm>
          <a:custGeom>
            <a:avLst/>
            <a:gdLst>
              <a:gd name="connsiteX0" fmla="*/ 0 w 7662863"/>
              <a:gd name="connsiteY0" fmla="*/ 81901 h 491399"/>
              <a:gd name="connsiteX1" fmla="*/ 81901 w 7662863"/>
              <a:gd name="connsiteY1" fmla="*/ 0 h 491399"/>
              <a:gd name="connsiteX2" fmla="*/ 7580962 w 7662863"/>
              <a:gd name="connsiteY2" fmla="*/ 0 h 491399"/>
              <a:gd name="connsiteX3" fmla="*/ 7662863 w 7662863"/>
              <a:gd name="connsiteY3" fmla="*/ 81901 h 491399"/>
              <a:gd name="connsiteX4" fmla="*/ 7662863 w 7662863"/>
              <a:gd name="connsiteY4" fmla="*/ 409498 h 491399"/>
              <a:gd name="connsiteX5" fmla="*/ 7580962 w 7662863"/>
              <a:gd name="connsiteY5" fmla="*/ 491399 h 491399"/>
              <a:gd name="connsiteX6" fmla="*/ 81901 w 7662863"/>
              <a:gd name="connsiteY6" fmla="*/ 491399 h 491399"/>
              <a:gd name="connsiteX7" fmla="*/ 0 w 7662863"/>
              <a:gd name="connsiteY7" fmla="*/ 409498 h 491399"/>
              <a:gd name="connsiteX8" fmla="*/ 0 w 7662863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7580962" y="0"/>
                </a:lnTo>
                <a:cubicBezTo>
                  <a:pt x="7626195" y="0"/>
                  <a:pt x="7662863" y="36668"/>
                  <a:pt x="7662863" y="81901"/>
                </a:cubicBezTo>
                <a:lnTo>
                  <a:pt x="7662863" y="409498"/>
                </a:lnTo>
                <a:cubicBezTo>
                  <a:pt x="7662863" y="454731"/>
                  <a:pt x="7626195" y="491399"/>
                  <a:pt x="7580962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Drive 11 Hours</a:t>
            </a:r>
            <a:endParaRPr lang="en-US" sz="2100" kern="1200" dirty="0"/>
          </a:p>
        </p:txBody>
      </p:sp>
      <p:sp>
        <p:nvSpPr>
          <p:cNvPr id="8" name="Freeform 7"/>
          <p:cNvSpPr/>
          <p:nvPr/>
        </p:nvSpPr>
        <p:spPr>
          <a:xfrm>
            <a:off x="739775" y="4433965"/>
            <a:ext cx="7662863" cy="491399"/>
          </a:xfrm>
          <a:custGeom>
            <a:avLst/>
            <a:gdLst>
              <a:gd name="connsiteX0" fmla="*/ 0 w 7662863"/>
              <a:gd name="connsiteY0" fmla="*/ 81901 h 491399"/>
              <a:gd name="connsiteX1" fmla="*/ 81901 w 7662863"/>
              <a:gd name="connsiteY1" fmla="*/ 0 h 491399"/>
              <a:gd name="connsiteX2" fmla="*/ 7580962 w 7662863"/>
              <a:gd name="connsiteY2" fmla="*/ 0 h 491399"/>
              <a:gd name="connsiteX3" fmla="*/ 7662863 w 7662863"/>
              <a:gd name="connsiteY3" fmla="*/ 81901 h 491399"/>
              <a:gd name="connsiteX4" fmla="*/ 7662863 w 7662863"/>
              <a:gd name="connsiteY4" fmla="*/ 409498 h 491399"/>
              <a:gd name="connsiteX5" fmla="*/ 7580962 w 7662863"/>
              <a:gd name="connsiteY5" fmla="*/ 491399 h 491399"/>
              <a:gd name="connsiteX6" fmla="*/ 81901 w 7662863"/>
              <a:gd name="connsiteY6" fmla="*/ 491399 h 491399"/>
              <a:gd name="connsiteX7" fmla="*/ 0 w 7662863"/>
              <a:gd name="connsiteY7" fmla="*/ 409498 h 491399"/>
              <a:gd name="connsiteX8" fmla="*/ 0 w 7662863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7580962" y="0"/>
                </a:lnTo>
                <a:cubicBezTo>
                  <a:pt x="7626195" y="0"/>
                  <a:pt x="7662863" y="36668"/>
                  <a:pt x="7662863" y="81901"/>
                </a:cubicBezTo>
                <a:lnTo>
                  <a:pt x="7662863" y="409498"/>
                </a:lnTo>
                <a:cubicBezTo>
                  <a:pt x="7662863" y="454731"/>
                  <a:pt x="7626195" y="491399"/>
                  <a:pt x="7580962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30 Minute Break</a:t>
            </a:r>
            <a:endParaRPr lang="en-US" sz="2100" kern="1200" dirty="0"/>
          </a:p>
        </p:txBody>
      </p:sp>
      <p:sp>
        <p:nvSpPr>
          <p:cNvPr id="9" name="Freeform 8"/>
          <p:cNvSpPr/>
          <p:nvPr/>
        </p:nvSpPr>
        <p:spPr>
          <a:xfrm>
            <a:off x="739775" y="4985845"/>
            <a:ext cx="7662863" cy="491399"/>
          </a:xfrm>
          <a:custGeom>
            <a:avLst/>
            <a:gdLst>
              <a:gd name="connsiteX0" fmla="*/ 0 w 7662863"/>
              <a:gd name="connsiteY0" fmla="*/ 81901 h 491399"/>
              <a:gd name="connsiteX1" fmla="*/ 81901 w 7662863"/>
              <a:gd name="connsiteY1" fmla="*/ 0 h 491399"/>
              <a:gd name="connsiteX2" fmla="*/ 7580962 w 7662863"/>
              <a:gd name="connsiteY2" fmla="*/ 0 h 491399"/>
              <a:gd name="connsiteX3" fmla="*/ 7662863 w 7662863"/>
              <a:gd name="connsiteY3" fmla="*/ 81901 h 491399"/>
              <a:gd name="connsiteX4" fmla="*/ 7662863 w 7662863"/>
              <a:gd name="connsiteY4" fmla="*/ 409498 h 491399"/>
              <a:gd name="connsiteX5" fmla="*/ 7580962 w 7662863"/>
              <a:gd name="connsiteY5" fmla="*/ 491399 h 491399"/>
              <a:gd name="connsiteX6" fmla="*/ 81901 w 7662863"/>
              <a:gd name="connsiteY6" fmla="*/ 491399 h 491399"/>
              <a:gd name="connsiteX7" fmla="*/ 0 w 7662863"/>
              <a:gd name="connsiteY7" fmla="*/ 409498 h 491399"/>
              <a:gd name="connsiteX8" fmla="*/ 0 w 7662863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7580962" y="0"/>
                </a:lnTo>
                <a:cubicBezTo>
                  <a:pt x="7626195" y="0"/>
                  <a:pt x="7662863" y="36668"/>
                  <a:pt x="7662863" y="81901"/>
                </a:cubicBezTo>
                <a:lnTo>
                  <a:pt x="7662863" y="409498"/>
                </a:lnTo>
                <a:cubicBezTo>
                  <a:pt x="7662863" y="454731"/>
                  <a:pt x="7626195" y="491399"/>
                  <a:pt x="7580962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60/70 Hours in 7/8 Days</a:t>
            </a:r>
            <a:endParaRPr lang="en-US" sz="2100" kern="1200" dirty="0"/>
          </a:p>
        </p:txBody>
      </p:sp>
      <p:sp>
        <p:nvSpPr>
          <p:cNvPr id="10" name="Freeform 9"/>
          <p:cNvSpPr/>
          <p:nvPr/>
        </p:nvSpPr>
        <p:spPr>
          <a:xfrm>
            <a:off x="739775" y="5537725"/>
            <a:ext cx="7662863" cy="491399"/>
          </a:xfrm>
          <a:custGeom>
            <a:avLst/>
            <a:gdLst>
              <a:gd name="connsiteX0" fmla="*/ 0 w 7662863"/>
              <a:gd name="connsiteY0" fmla="*/ 81901 h 491399"/>
              <a:gd name="connsiteX1" fmla="*/ 81901 w 7662863"/>
              <a:gd name="connsiteY1" fmla="*/ 0 h 491399"/>
              <a:gd name="connsiteX2" fmla="*/ 7580962 w 7662863"/>
              <a:gd name="connsiteY2" fmla="*/ 0 h 491399"/>
              <a:gd name="connsiteX3" fmla="*/ 7662863 w 7662863"/>
              <a:gd name="connsiteY3" fmla="*/ 81901 h 491399"/>
              <a:gd name="connsiteX4" fmla="*/ 7662863 w 7662863"/>
              <a:gd name="connsiteY4" fmla="*/ 409498 h 491399"/>
              <a:gd name="connsiteX5" fmla="*/ 7580962 w 7662863"/>
              <a:gd name="connsiteY5" fmla="*/ 491399 h 491399"/>
              <a:gd name="connsiteX6" fmla="*/ 81901 w 7662863"/>
              <a:gd name="connsiteY6" fmla="*/ 491399 h 491399"/>
              <a:gd name="connsiteX7" fmla="*/ 0 w 7662863"/>
              <a:gd name="connsiteY7" fmla="*/ 409498 h 491399"/>
              <a:gd name="connsiteX8" fmla="*/ 0 w 7662863"/>
              <a:gd name="connsiteY8" fmla="*/ 81901 h 49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2863" h="491399">
                <a:moveTo>
                  <a:pt x="0" y="81901"/>
                </a:moveTo>
                <a:cubicBezTo>
                  <a:pt x="0" y="36668"/>
                  <a:pt x="36668" y="0"/>
                  <a:pt x="81901" y="0"/>
                </a:cubicBezTo>
                <a:lnTo>
                  <a:pt x="7580962" y="0"/>
                </a:lnTo>
                <a:cubicBezTo>
                  <a:pt x="7626195" y="0"/>
                  <a:pt x="7662863" y="36668"/>
                  <a:pt x="7662863" y="81901"/>
                </a:cubicBezTo>
                <a:lnTo>
                  <a:pt x="7662863" y="409498"/>
                </a:lnTo>
                <a:cubicBezTo>
                  <a:pt x="7662863" y="454731"/>
                  <a:pt x="7626195" y="491399"/>
                  <a:pt x="7580962" y="491399"/>
                </a:cubicBezTo>
                <a:lnTo>
                  <a:pt x="81901" y="491399"/>
                </a:lnTo>
                <a:cubicBezTo>
                  <a:pt x="36668" y="491399"/>
                  <a:pt x="0" y="454731"/>
                  <a:pt x="0" y="409498"/>
                </a:cubicBezTo>
                <a:lnTo>
                  <a:pt x="0" y="819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98" tIns="103998" rIns="103998" bIns="103998" numCol="1" spcCol="1270" anchor="ctr" anchorCtr="0">
            <a:noAutofit/>
          </a:bodyPr>
          <a:lstStyle/>
          <a:p>
            <a:pPr lvl="0" algn="l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kern="1200" dirty="0" smtClean="0"/>
              <a:t>34 Hour Re-Set</a:t>
            </a:r>
            <a:endParaRPr lang="en-US" sz="2100" kern="1200" dirty="0"/>
          </a:p>
        </p:txBody>
      </p:sp>
    </p:spTree>
    <p:extLst>
      <p:ext uri="{BB962C8B-B14F-4D97-AF65-F5344CB8AC3E}">
        <p14:creationId xmlns:p14="http://schemas.microsoft.com/office/powerpoint/2010/main" val="17401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Must be accurate reflection of driver’s day</a:t>
            </a:r>
          </a:p>
          <a:p>
            <a:pPr marL="0" indent="0">
              <a:buNone/>
            </a:pPr>
            <a:r>
              <a:rPr lang="en-US" dirty="0" smtClean="0"/>
              <a:t>Every day must be accounted for on log</a:t>
            </a:r>
          </a:p>
          <a:p>
            <a:pPr marL="0" indent="0">
              <a:buNone/>
            </a:pPr>
            <a:r>
              <a:rPr lang="en-US" dirty="0" smtClean="0"/>
              <a:t>Must submit original log sheet – 13 DAYS</a:t>
            </a:r>
          </a:p>
          <a:p>
            <a:pPr marL="0" indent="0">
              <a:buNone/>
            </a:pPr>
            <a:r>
              <a:rPr lang="en-US" dirty="0" smtClean="0"/>
              <a:t>Drivers must always have 8 days logs</a:t>
            </a:r>
          </a:p>
          <a:p>
            <a:pPr marL="0" indent="0">
              <a:buNone/>
            </a:pPr>
            <a:r>
              <a:rPr lang="en-US" dirty="0" smtClean="0"/>
              <a:t>Log must be current to last change of duty</a:t>
            </a:r>
          </a:p>
          <a:p>
            <a:pPr marL="0" indent="0">
              <a:buNone/>
            </a:pPr>
            <a:r>
              <a:rPr lang="en-US" dirty="0" smtClean="0"/>
              <a:t>ALL TIME COUNTS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343400"/>
            <a:ext cx="3538914" cy="222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2203"/>
            <a:ext cx="7367588" cy="5023944"/>
          </a:xfrm>
        </p:spPr>
      </p:pic>
    </p:spTree>
    <p:extLst>
      <p:ext uri="{BB962C8B-B14F-4D97-AF65-F5344CB8AC3E}">
        <p14:creationId xmlns:p14="http://schemas.microsoft.com/office/powerpoint/2010/main" val="35017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100 Air Mile Radius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150 Air Mile Radius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Adverse Driving Conditions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Agricultural Operations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Alaska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Construction Materials &amp; Equipment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 smtClean="0"/>
              <a:t>Emergency Relief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/>
              <a:t>Federal Government Operated 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/>
              <a:t>Fire and Rescue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/>
              <a:t>Hawaii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/>
              <a:t>Local Government Operated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/>
              <a:t>Oilfield Operations</a:t>
            </a:r>
          </a:p>
          <a:p>
            <a:pPr>
              <a:spcBef>
                <a:spcPts val="0"/>
              </a:spcBef>
              <a:buFont typeface="Wingdings 2" panose="05020102010507070707" pitchFamily="18" charset="2"/>
              <a:buChar char=""/>
            </a:pPr>
            <a:r>
              <a:rPr lang="en-US" sz="2400" dirty="0"/>
              <a:t>And More</a:t>
            </a:r>
            <a:r>
              <a:rPr lang="en-US" sz="2400" dirty="0" smtClean="0"/>
              <a:t>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5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770188"/>
            <a:ext cx="7129463" cy="32670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Falsifying Logs</a:t>
            </a:r>
          </a:p>
          <a:p>
            <a:pPr marL="0" indent="0">
              <a:buNone/>
            </a:pPr>
            <a:r>
              <a:rPr lang="en-US" dirty="0" smtClean="0"/>
              <a:t>Not keeping Log current</a:t>
            </a:r>
          </a:p>
          <a:p>
            <a:pPr marL="0" indent="0">
              <a:buNone/>
            </a:pPr>
            <a:r>
              <a:rPr lang="en-US" dirty="0" smtClean="0"/>
              <a:t>Not reviewing driver log for accuracy</a:t>
            </a:r>
          </a:p>
          <a:p>
            <a:pPr marL="0" indent="0">
              <a:buNone/>
            </a:pPr>
            <a:r>
              <a:rPr lang="en-US" dirty="0" smtClean="0"/>
              <a:t>No disciplinary consequences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57600"/>
            <a:ext cx="2593215" cy="22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0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387447"/>
            <a:ext cx="4038598" cy="512450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2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0054"/>
            <a:ext cx="8458200" cy="53392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5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2" y="1219200"/>
            <a:ext cx="8027996" cy="546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444383"/>
            <a:ext cx="3886198" cy="501063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8458200" cy="354919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2050" name="Picture 2" descr="Y:\misc\pwi logo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706" y="1143000"/>
            <a:ext cx="3780459" cy="16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3124200"/>
            <a:ext cx="5739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Loss contro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ircular Arrow 2"/>
          <p:cNvSpPr/>
          <p:nvPr/>
        </p:nvSpPr>
        <p:spPr>
          <a:xfrm>
            <a:off x="1811930" y="1215820"/>
            <a:ext cx="5443939" cy="5443939"/>
          </a:xfrm>
          <a:prstGeom prst="circularArrow">
            <a:avLst>
              <a:gd name="adj1" fmla="val 5274"/>
              <a:gd name="adj2" fmla="val 312630"/>
              <a:gd name="adj3" fmla="val 14223380"/>
              <a:gd name="adj4" fmla="val 17129800"/>
              <a:gd name="adj5" fmla="val 5477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496242" y="1222376"/>
            <a:ext cx="2075315" cy="1037657"/>
          </a:xfrm>
          <a:custGeom>
            <a:avLst/>
            <a:gdLst>
              <a:gd name="connsiteX0" fmla="*/ 0 w 2075315"/>
              <a:gd name="connsiteY0" fmla="*/ 172946 h 1037657"/>
              <a:gd name="connsiteX1" fmla="*/ 172946 w 2075315"/>
              <a:gd name="connsiteY1" fmla="*/ 0 h 1037657"/>
              <a:gd name="connsiteX2" fmla="*/ 1902369 w 2075315"/>
              <a:gd name="connsiteY2" fmla="*/ 0 h 1037657"/>
              <a:gd name="connsiteX3" fmla="*/ 2075315 w 2075315"/>
              <a:gd name="connsiteY3" fmla="*/ 172946 h 1037657"/>
              <a:gd name="connsiteX4" fmla="*/ 2075315 w 2075315"/>
              <a:gd name="connsiteY4" fmla="*/ 864711 h 1037657"/>
              <a:gd name="connsiteX5" fmla="*/ 1902369 w 2075315"/>
              <a:gd name="connsiteY5" fmla="*/ 1037657 h 1037657"/>
              <a:gd name="connsiteX6" fmla="*/ 172946 w 2075315"/>
              <a:gd name="connsiteY6" fmla="*/ 1037657 h 1037657"/>
              <a:gd name="connsiteX7" fmla="*/ 0 w 2075315"/>
              <a:gd name="connsiteY7" fmla="*/ 864711 h 1037657"/>
              <a:gd name="connsiteX8" fmla="*/ 0 w 2075315"/>
              <a:gd name="connsiteY8" fmla="*/ 172946 h 10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315" h="1037657">
                <a:moveTo>
                  <a:pt x="0" y="172946"/>
                </a:moveTo>
                <a:cubicBezTo>
                  <a:pt x="0" y="77431"/>
                  <a:pt x="77431" y="0"/>
                  <a:pt x="172946" y="0"/>
                </a:cubicBezTo>
                <a:lnTo>
                  <a:pt x="1902369" y="0"/>
                </a:lnTo>
                <a:cubicBezTo>
                  <a:pt x="1997884" y="0"/>
                  <a:pt x="2075315" y="77431"/>
                  <a:pt x="2075315" y="172946"/>
                </a:cubicBezTo>
                <a:lnTo>
                  <a:pt x="2075315" y="864711"/>
                </a:lnTo>
                <a:cubicBezTo>
                  <a:pt x="2075315" y="960226"/>
                  <a:pt x="1997884" y="1037657"/>
                  <a:pt x="1902369" y="1037657"/>
                </a:cubicBezTo>
                <a:lnTo>
                  <a:pt x="172946" y="1037657"/>
                </a:lnTo>
                <a:cubicBezTo>
                  <a:pt x="77431" y="1037657"/>
                  <a:pt x="0" y="960226"/>
                  <a:pt x="0" y="864711"/>
                </a:cubicBezTo>
                <a:lnTo>
                  <a:pt x="0" y="172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74" tIns="134474" rIns="134474" bIns="1344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Recordkeeping</a:t>
            </a:r>
            <a:endParaRPr lang="en-US" sz="2200" kern="1200" dirty="0"/>
          </a:p>
        </p:txBody>
      </p:sp>
      <p:sp>
        <p:nvSpPr>
          <p:cNvPr id="7" name="Freeform 6"/>
          <p:cNvSpPr/>
          <p:nvPr/>
        </p:nvSpPr>
        <p:spPr>
          <a:xfrm>
            <a:off x="5408854" y="2326623"/>
            <a:ext cx="2075315" cy="1037657"/>
          </a:xfrm>
          <a:custGeom>
            <a:avLst/>
            <a:gdLst>
              <a:gd name="connsiteX0" fmla="*/ 0 w 2075315"/>
              <a:gd name="connsiteY0" fmla="*/ 172946 h 1037657"/>
              <a:gd name="connsiteX1" fmla="*/ 172946 w 2075315"/>
              <a:gd name="connsiteY1" fmla="*/ 0 h 1037657"/>
              <a:gd name="connsiteX2" fmla="*/ 1902369 w 2075315"/>
              <a:gd name="connsiteY2" fmla="*/ 0 h 1037657"/>
              <a:gd name="connsiteX3" fmla="*/ 2075315 w 2075315"/>
              <a:gd name="connsiteY3" fmla="*/ 172946 h 1037657"/>
              <a:gd name="connsiteX4" fmla="*/ 2075315 w 2075315"/>
              <a:gd name="connsiteY4" fmla="*/ 864711 h 1037657"/>
              <a:gd name="connsiteX5" fmla="*/ 1902369 w 2075315"/>
              <a:gd name="connsiteY5" fmla="*/ 1037657 h 1037657"/>
              <a:gd name="connsiteX6" fmla="*/ 172946 w 2075315"/>
              <a:gd name="connsiteY6" fmla="*/ 1037657 h 1037657"/>
              <a:gd name="connsiteX7" fmla="*/ 0 w 2075315"/>
              <a:gd name="connsiteY7" fmla="*/ 864711 h 1037657"/>
              <a:gd name="connsiteX8" fmla="*/ 0 w 2075315"/>
              <a:gd name="connsiteY8" fmla="*/ 172946 h 10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315" h="1037657">
                <a:moveTo>
                  <a:pt x="0" y="172946"/>
                </a:moveTo>
                <a:cubicBezTo>
                  <a:pt x="0" y="77431"/>
                  <a:pt x="77431" y="0"/>
                  <a:pt x="172946" y="0"/>
                </a:cubicBezTo>
                <a:lnTo>
                  <a:pt x="1902369" y="0"/>
                </a:lnTo>
                <a:cubicBezTo>
                  <a:pt x="1997884" y="0"/>
                  <a:pt x="2075315" y="77431"/>
                  <a:pt x="2075315" y="172946"/>
                </a:cubicBezTo>
                <a:lnTo>
                  <a:pt x="2075315" y="864711"/>
                </a:lnTo>
                <a:cubicBezTo>
                  <a:pt x="2075315" y="960226"/>
                  <a:pt x="1997884" y="1037657"/>
                  <a:pt x="1902369" y="1037657"/>
                </a:cubicBezTo>
                <a:lnTo>
                  <a:pt x="172946" y="1037657"/>
                </a:lnTo>
                <a:cubicBezTo>
                  <a:pt x="77431" y="1037657"/>
                  <a:pt x="0" y="960226"/>
                  <a:pt x="0" y="864711"/>
                </a:cubicBezTo>
                <a:lnTo>
                  <a:pt x="0" y="172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74" tIns="134474" rIns="134474" bIns="1344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Daily Driver’s Limit</a:t>
            </a:r>
            <a:endParaRPr lang="en-US" sz="2200" kern="1200" dirty="0"/>
          </a:p>
        </p:txBody>
      </p:sp>
      <p:sp>
        <p:nvSpPr>
          <p:cNvPr id="8" name="Freeform 7"/>
          <p:cNvSpPr/>
          <p:nvPr/>
        </p:nvSpPr>
        <p:spPr>
          <a:xfrm>
            <a:off x="5408854" y="4535118"/>
            <a:ext cx="2075315" cy="1037657"/>
          </a:xfrm>
          <a:custGeom>
            <a:avLst/>
            <a:gdLst>
              <a:gd name="connsiteX0" fmla="*/ 0 w 2075315"/>
              <a:gd name="connsiteY0" fmla="*/ 172946 h 1037657"/>
              <a:gd name="connsiteX1" fmla="*/ 172946 w 2075315"/>
              <a:gd name="connsiteY1" fmla="*/ 0 h 1037657"/>
              <a:gd name="connsiteX2" fmla="*/ 1902369 w 2075315"/>
              <a:gd name="connsiteY2" fmla="*/ 0 h 1037657"/>
              <a:gd name="connsiteX3" fmla="*/ 2075315 w 2075315"/>
              <a:gd name="connsiteY3" fmla="*/ 172946 h 1037657"/>
              <a:gd name="connsiteX4" fmla="*/ 2075315 w 2075315"/>
              <a:gd name="connsiteY4" fmla="*/ 864711 h 1037657"/>
              <a:gd name="connsiteX5" fmla="*/ 1902369 w 2075315"/>
              <a:gd name="connsiteY5" fmla="*/ 1037657 h 1037657"/>
              <a:gd name="connsiteX6" fmla="*/ 172946 w 2075315"/>
              <a:gd name="connsiteY6" fmla="*/ 1037657 h 1037657"/>
              <a:gd name="connsiteX7" fmla="*/ 0 w 2075315"/>
              <a:gd name="connsiteY7" fmla="*/ 864711 h 1037657"/>
              <a:gd name="connsiteX8" fmla="*/ 0 w 2075315"/>
              <a:gd name="connsiteY8" fmla="*/ 172946 h 10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315" h="1037657">
                <a:moveTo>
                  <a:pt x="0" y="172946"/>
                </a:moveTo>
                <a:cubicBezTo>
                  <a:pt x="0" y="77431"/>
                  <a:pt x="77431" y="0"/>
                  <a:pt x="172946" y="0"/>
                </a:cubicBezTo>
                <a:lnTo>
                  <a:pt x="1902369" y="0"/>
                </a:lnTo>
                <a:cubicBezTo>
                  <a:pt x="1997884" y="0"/>
                  <a:pt x="2075315" y="77431"/>
                  <a:pt x="2075315" y="172946"/>
                </a:cubicBezTo>
                <a:lnTo>
                  <a:pt x="2075315" y="864711"/>
                </a:lnTo>
                <a:cubicBezTo>
                  <a:pt x="2075315" y="960226"/>
                  <a:pt x="1997884" y="1037657"/>
                  <a:pt x="1902369" y="1037657"/>
                </a:cubicBezTo>
                <a:lnTo>
                  <a:pt x="172946" y="1037657"/>
                </a:lnTo>
                <a:cubicBezTo>
                  <a:pt x="77431" y="1037657"/>
                  <a:pt x="0" y="960226"/>
                  <a:pt x="0" y="864711"/>
                </a:cubicBezTo>
                <a:lnTo>
                  <a:pt x="0" y="172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74" tIns="134474" rIns="134474" bIns="1344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Daily Duty Limit</a:t>
            </a:r>
            <a:endParaRPr lang="en-US" sz="2200" kern="1200" dirty="0"/>
          </a:p>
        </p:txBody>
      </p:sp>
      <p:sp>
        <p:nvSpPr>
          <p:cNvPr id="9" name="Freeform 8"/>
          <p:cNvSpPr/>
          <p:nvPr/>
        </p:nvSpPr>
        <p:spPr>
          <a:xfrm>
            <a:off x="3496242" y="5639365"/>
            <a:ext cx="2075315" cy="1037657"/>
          </a:xfrm>
          <a:custGeom>
            <a:avLst/>
            <a:gdLst>
              <a:gd name="connsiteX0" fmla="*/ 0 w 2075315"/>
              <a:gd name="connsiteY0" fmla="*/ 172946 h 1037657"/>
              <a:gd name="connsiteX1" fmla="*/ 172946 w 2075315"/>
              <a:gd name="connsiteY1" fmla="*/ 0 h 1037657"/>
              <a:gd name="connsiteX2" fmla="*/ 1902369 w 2075315"/>
              <a:gd name="connsiteY2" fmla="*/ 0 h 1037657"/>
              <a:gd name="connsiteX3" fmla="*/ 2075315 w 2075315"/>
              <a:gd name="connsiteY3" fmla="*/ 172946 h 1037657"/>
              <a:gd name="connsiteX4" fmla="*/ 2075315 w 2075315"/>
              <a:gd name="connsiteY4" fmla="*/ 864711 h 1037657"/>
              <a:gd name="connsiteX5" fmla="*/ 1902369 w 2075315"/>
              <a:gd name="connsiteY5" fmla="*/ 1037657 h 1037657"/>
              <a:gd name="connsiteX6" fmla="*/ 172946 w 2075315"/>
              <a:gd name="connsiteY6" fmla="*/ 1037657 h 1037657"/>
              <a:gd name="connsiteX7" fmla="*/ 0 w 2075315"/>
              <a:gd name="connsiteY7" fmla="*/ 864711 h 1037657"/>
              <a:gd name="connsiteX8" fmla="*/ 0 w 2075315"/>
              <a:gd name="connsiteY8" fmla="*/ 172946 h 10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315" h="1037657">
                <a:moveTo>
                  <a:pt x="0" y="172946"/>
                </a:moveTo>
                <a:cubicBezTo>
                  <a:pt x="0" y="77431"/>
                  <a:pt x="77431" y="0"/>
                  <a:pt x="172946" y="0"/>
                </a:cubicBezTo>
                <a:lnTo>
                  <a:pt x="1902369" y="0"/>
                </a:lnTo>
                <a:cubicBezTo>
                  <a:pt x="1997884" y="0"/>
                  <a:pt x="2075315" y="77431"/>
                  <a:pt x="2075315" y="172946"/>
                </a:cubicBezTo>
                <a:lnTo>
                  <a:pt x="2075315" y="864711"/>
                </a:lnTo>
                <a:cubicBezTo>
                  <a:pt x="2075315" y="960226"/>
                  <a:pt x="1997884" y="1037657"/>
                  <a:pt x="1902369" y="1037657"/>
                </a:cubicBezTo>
                <a:lnTo>
                  <a:pt x="172946" y="1037657"/>
                </a:lnTo>
                <a:cubicBezTo>
                  <a:pt x="77431" y="1037657"/>
                  <a:pt x="0" y="960226"/>
                  <a:pt x="0" y="864711"/>
                </a:cubicBezTo>
                <a:lnTo>
                  <a:pt x="0" y="172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74" tIns="134474" rIns="134474" bIns="1344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Weekly Duty Limit</a:t>
            </a:r>
            <a:endParaRPr lang="en-US" sz="22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583629" y="4535118"/>
            <a:ext cx="2075315" cy="1037657"/>
          </a:xfrm>
          <a:custGeom>
            <a:avLst/>
            <a:gdLst>
              <a:gd name="connsiteX0" fmla="*/ 0 w 2075315"/>
              <a:gd name="connsiteY0" fmla="*/ 172946 h 1037657"/>
              <a:gd name="connsiteX1" fmla="*/ 172946 w 2075315"/>
              <a:gd name="connsiteY1" fmla="*/ 0 h 1037657"/>
              <a:gd name="connsiteX2" fmla="*/ 1902369 w 2075315"/>
              <a:gd name="connsiteY2" fmla="*/ 0 h 1037657"/>
              <a:gd name="connsiteX3" fmla="*/ 2075315 w 2075315"/>
              <a:gd name="connsiteY3" fmla="*/ 172946 h 1037657"/>
              <a:gd name="connsiteX4" fmla="*/ 2075315 w 2075315"/>
              <a:gd name="connsiteY4" fmla="*/ 864711 h 1037657"/>
              <a:gd name="connsiteX5" fmla="*/ 1902369 w 2075315"/>
              <a:gd name="connsiteY5" fmla="*/ 1037657 h 1037657"/>
              <a:gd name="connsiteX6" fmla="*/ 172946 w 2075315"/>
              <a:gd name="connsiteY6" fmla="*/ 1037657 h 1037657"/>
              <a:gd name="connsiteX7" fmla="*/ 0 w 2075315"/>
              <a:gd name="connsiteY7" fmla="*/ 864711 h 1037657"/>
              <a:gd name="connsiteX8" fmla="*/ 0 w 2075315"/>
              <a:gd name="connsiteY8" fmla="*/ 172946 h 10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315" h="1037657">
                <a:moveTo>
                  <a:pt x="0" y="172946"/>
                </a:moveTo>
                <a:cubicBezTo>
                  <a:pt x="0" y="77431"/>
                  <a:pt x="77431" y="0"/>
                  <a:pt x="172946" y="0"/>
                </a:cubicBezTo>
                <a:lnTo>
                  <a:pt x="1902369" y="0"/>
                </a:lnTo>
                <a:cubicBezTo>
                  <a:pt x="1997884" y="0"/>
                  <a:pt x="2075315" y="77431"/>
                  <a:pt x="2075315" y="172946"/>
                </a:cubicBezTo>
                <a:lnTo>
                  <a:pt x="2075315" y="864711"/>
                </a:lnTo>
                <a:cubicBezTo>
                  <a:pt x="2075315" y="960226"/>
                  <a:pt x="1997884" y="1037657"/>
                  <a:pt x="1902369" y="1037657"/>
                </a:cubicBezTo>
                <a:lnTo>
                  <a:pt x="172946" y="1037657"/>
                </a:lnTo>
                <a:cubicBezTo>
                  <a:pt x="77431" y="1037657"/>
                  <a:pt x="0" y="960226"/>
                  <a:pt x="0" y="864711"/>
                </a:cubicBezTo>
                <a:lnTo>
                  <a:pt x="0" y="172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74" tIns="134474" rIns="134474" bIns="1344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34 Hour Restart</a:t>
            </a:r>
            <a:endParaRPr lang="en-US" sz="22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583629" y="2326623"/>
            <a:ext cx="2075315" cy="1037657"/>
          </a:xfrm>
          <a:custGeom>
            <a:avLst/>
            <a:gdLst>
              <a:gd name="connsiteX0" fmla="*/ 0 w 2075315"/>
              <a:gd name="connsiteY0" fmla="*/ 172946 h 1037657"/>
              <a:gd name="connsiteX1" fmla="*/ 172946 w 2075315"/>
              <a:gd name="connsiteY1" fmla="*/ 0 h 1037657"/>
              <a:gd name="connsiteX2" fmla="*/ 1902369 w 2075315"/>
              <a:gd name="connsiteY2" fmla="*/ 0 h 1037657"/>
              <a:gd name="connsiteX3" fmla="*/ 2075315 w 2075315"/>
              <a:gd name="connsiteY3" fmla="*/ 172946 h 1037657"/>
              <a:gd name="connsiteX4" fmla="*/ 2075315 w 2075315"/>
              <a:gd name="connsiteY4" fmla="*/ 864711 h 1037657"/>
              <a:gd name="connsiteX5" fmla="*/ 1902369 w 2075315"/>
              <a:gd name="connsiteY5" fmla="*/ 1037657 h 1037657"/>
              <a:gd name="connsiteX6" fmla="*/ 172946 w 2075315"/>
              <a:gd name="connsiteY6" fmla="*/ 1037657 h 1037657"/>
              <a:gd name="connsiteX7" fmla="*/ 0 w 2075315"/>
              <a:gd name="connsiteY7" fmla="*/ 864711 h 1037657"/>
              <a:gd name="connsiteX8" fmla="*/ 0 w 2075315"/>
              <a:gd name="connsiteY8" fmla="*/ 172946 h 103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5315" h="1037657">
                <a:moveTo>
                  <a:pt x="0" y="172946"/>
                </a:moveTo>
                <a:cubicBezTo>
                  <a:pt x="0" y="77431"/>
                  <a:pt x="77431" y="0"/>
                  <a:pt x="172946" y="0"/>
                </a:cubicBezTo>
                <a:lnTo>
                  <a:pt x="1902369" y="0"/>
                </a:lnTo>
                <a:cubicBezTo>
                  <a:pt x="1997884" y="0"/>
                  <a:pt x="2075315" y="77431"/>
                  <a:pt x="2075315" y="172946"/>
                </a:cubicBezTo>
                <a:lnTo>
                  <a:pt x="2075315" y="864711"/>
                </a:lnTo>
                <a:cubicBezTo>
                  <a:pt x="2075315" y="960226"/>
                  <a:pt x="1997884" y="1037657"/>
                  <a:pt x="1902369" y="1037657"/>
                </a:cubicBezTo>
                <a:lnTo>
                  <a:pt x="172946" y="1037657"/>
                </a:lnTo>
                <a:cubicBezTo>
                  <a:pt x="77431" y="1037657"/>
                  <a:pt x="0" y="960226"/>
                  <a:pt x="0" y="864711"/>
                </a:cubicBezTo>
                <a:lnTo>
                  <a:pt x="0" y="17294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74" tIns="134474" rIns="134474" bIns="13447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Record of Duty Status</a:t>
            </a:r>
            <a:endParaRPr lang="en-US" sz="2200" kern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2200"/>
            <a:ext cx="7662863" cy="3675063"/>
          </a:xfrm>
        </p:spPr>
        <p:txBody>
          <a:bodyPr/>
          <a:lstStyle/>
          <a:p>
            <a:r>
              <a:rPr lang="en-US" dirty="0" smtClean="0"/>
              <a:t>10 Consecutive Hours of REST</a:t>
            </a:r>
          </a:p>
          <a:p>
            <a:r>
              <a:rPr lang="en-US" dirty="0" smtClean="0"/>
              <a:t>14 Hour Duty Window</a:t>
            </a:r>
          </a:p>
          <a:p>
            <a:r>
              <a:rPr lang="en-US" dirty="0" smtClean="0"/>
              <a:t>May Drive 11 Hours</a:t>
            </a:r>
          </a:p>
          <a:p>
            <a:r>
              <a:rPr lang="en-US" dirty="0" smtClean="0"/>
              <a:t>30 Minute Break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6629400" y="4495800"/>
            <a:ext cx="5249008" cy="2095793"/>
            <a:chOff x="381000" y="4336473"/>
            <a:chExt cx="5249008" cy="209579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4336473"/>
              <a:ext cx="5249008" cy="209579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90600" y="4872243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10/14/11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3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82135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7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3207</TotalTime>
  <Words>387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Theme2</vt:lpstr>
      <vt:lpstr>Hours of Service</vt:lpstr>
      <vt:lpstr>RESOURCES</vt:lpstr>
      <vt:lpstr>RESOURCES</vt:lpstr>
      <vt:lpstr>RESOURCES</vt:lpstr>
      <vt:lpstr>RESOURCES</vt:lpstr>
      <vt:lpstr>RESOURCES</vt:lpstr>
      <vt:lpstr>RESOURCES</vt:lpstr>
      <vt:lpstr>HOURS OF SERVICE</vt:lpstr>
      <vt:lpstr>Daily Limits</vt:lpstr>
      <vt:lpstr>Daily Limits 10 Hours Rest</vt:lpstr>
      <vt:lpstr>Daily Limits 14 Hour Limit</vt:lpstr>
      <vt:lpstr>Daily Limits 11 HOUR Driving</vt:lpstr>
      <vt:lpstr>30 MINUTE BREAK</vt:lpstr>
      <vt:lpstr>DAILY LIMITS</vt:lpstr>
      <vt:lpstr>WEEKLY LIMIT</vt:lpstr>
      <vt:lpstr>WEEKLY LIMIT</vt:lpstr>
      <vt:lpstr>WEEKLY LIMIT 60/70 HOUR RULE</vt:lpstr>
      <vt:lpstr>WEEKLY LIMIT 60/70 HOUR RULE</vt:lpstr>
      <vt:lpstr>34 HOUR RE-START</vt:lpstr>
      <vt:lpstr>WEEKLY LIMIT 34 HOUR RE-SET</vt:lpstr>
      <vt:lpstr>Review</vt:lpstr>
      <vt:lpstr>GENERAL REQUIREMENTS</vt:lpstr>
      <vt:lpstr>PowerPoint Presentation</vt:lpstr>
      <vt:lpstr>EXCEPTIONS</vt:lpstr>
      <vt:lpstr>Common Mistakes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Hours of Service 101</dc:title>
  <dc:creator>Brendan Riley</dc:creator>
  <cp:lastModifiedBy>Brendan Riley</cp:lastModifiedBy>
  <cp:revision>42</cp:revision>
  <dcterms:created xsi:type="dcterms:W3CDTF">2015-08-04T19:21:35Z</dcterms:created>
  <dcterms:modified xsi:type="dcterms:W3CDTF">2015-08-24T19:42:32Z</dcterms:modified>
</cp:coreProperties>
</file>